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451" r:id="rId2"/>
    <p:sldId id="460" r:id="rId3"/>
    <p:sldId id="458" r:id="rId4"/>
    <p:sldId id="384" r:id="rId5"/>
    <p:sldId id="423" r:id="rId6"/>
    <p:sldId id="452" r:id="rId7"/>
    <p:sldId id="464" r:id="rId8"/>
    <p:sldId id="385" r:id="rId9"/>
    <p:sldId id="445" r:id="rId10"/>
    <p:sldId id="442" r:id="rId11"/>
    <p:sldId id="446" r:id="rId12"/>
    <p:sldId id="450" r:id="rId13"/>
    <p:sldId id="474" r:id="rId14"/>
    <p:sldId id="444" r:id="rId15"/>
    <p:sldId id="466" r:id="rId16"/>
    <p:sldId id="467" r:id="rId17"/>
    <p:sldId id="469" r:id="rId18"/>
  </p:sldIdLst>
  <p:sldSz cx="12192000" cy="6858000"/>
  <p:notesSz cx="6742113" cy="987266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 der Vegte, Marco (NL - Amsterdam)" initials="VdVM(-A" lastIdx="24" clrIdx="0">
    <p:extLst/>
  </p:cmAuthor>
  <p:cmAuthor id="2" name="Hans Prikken" initials="HP"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D4DA"/>
    <a:srgbClr val="F8CBAE"/>
    <a:srgbClr val="ED7D31"/>
    <a:srgbClr val="E45B10"/>
    <a:srgbClr val="F06351"/>
    <a:srgbClr val="CD4E18"/>
    <a:srgbClr val="FFFFFF"/>
    <a:srgbClr val="D61F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82"/>
    <p:restoredTop sz="78860" autoAdjust="0"/>
  </p:normalViewPr>
  <p:slideViewPr>
    <p:cSldViewPr snapToGrid="0" snapToObjects="1">
      <p:cViewPr varScale="1">
        <p:scale>
          <a:sx n="90" d="100"/>
          <a:sy n="90" d="100"/>
        </p:scale>
        <p:origin x="157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Kolom2</c:v>
                </c:pt>
              </c:strCache>
            </c:strRef>
          </c:tx>
          <c:spPr>
            <a:solidFill>
              <a:srgbClr val="CD4E18"/>
            </a:solidFill>
            <a:ln w="12700" cap="flat" cmpd="sng" algn="ctr">
              <a:solidFill>
                <a:schemeClr val="bg1"/>
              </a:solidFill>
              <a:prstDash val="solid"/>
              <a:miter lim="800000"/>
            </a:ln>
            <a:effectLst/>
          </c:spPr>
          <c:dPt>
            <c:idx val="0"/>
            <c:bubble3D val="0"/>
            <c:spPr>
              <a:solidFill>
                <a:srgbClr val="CD4E18"/>
              </a:solidFill>
              <a:ln w="12700" cap="flat" cmpd="sng" algn="ctr">
                <a:solidFill>
                  <a:schemeClr val="bg1"/>
                </a:solidFill>
                <a:prstDash val="solid"/>
                <a:miter lim="800000"/>
              </a:ln>
              <a:effectLst/>
            </c:spPr>
            <c:extLst>
              <c:ext xmlns:c16="http://schemas.microsoft.com/office/drawing/2014/chart" uri="{C3380CC4-5D6E-409C-BE32-E72D297353CC}">
                <c16:uniqueId val="{00000001-E480-8741-B1ED-C19C2EBB4684}"/>
              </c:ext>
            </c:extLst>
          </c:dPt>
          <c:dPt>
            <c:idx val="1"/>
            <c:bubble3D val="0"/>
            <c:spPr>
              <a:solidFill>
                <a:srgbClr val="CD4E18"/>
              </a:solidFill>
              <a:ln w="12700" cap="flat" cmpd="sng" algn="ctr">
                <a:solidFill>
                  <a:schemeClr val="bg1"/>
                </a:solidFill>
                <a:prstDash val="solid"/>
                <a:miter lim="800000"/>
              </a:ln>
              <a:effectLst/>
            </c:spPr>
            <c:extLst>
              <c:ext xmlns:c16="http://schemas.microsoft.com/office/drawing/2014/chart" uri="{C3380CC4-5D6E-409C-BE32-E72D297353CC}">
                <c16:uniqueId val="{00000003-E480-8741-B1ED-C19C2EBB4684}"/>
              </c:ext>
            </c:extLst>
          </c:dPt>
          <c:dPt>
            <c:idx val="2"/>
            <c:bubble3D val="0"/>
            <c:spPr>
              <a:solidFill>
                <a:srgbClr val="CD4E18"/>
              </a:solidFill>
              <a:ln w="12700" cap="flat" cmpd="sng" algn="ctr">
                <a:solidFill>
                  <a:schemeClr val="bg1"/>
                </a:solidFill>
                <a:prstDash val="solid"/>
                <a:miter lim="800000"/>
              </a:ln>
              <a:effectLst/>
            </c:spPr>
            <c:extLst>
              <c:ext xmlns:c16="http://schemas.microsoft.com/office/drawing/2014/chart" uri="{C3380CC4-5D6E-409C-BE32-E72D297353CC}">
                <c16:uniqueId val="{00000005-E480-8741-B1ED-C19C2EBB4684}"/>
              </c:ext>
            </c:extLst>
          </c:dPt>
          <c:dPt>
            <c:idx val="3"/>
            <c:bubble3D val="0"/>
            <c:spPr>
              <a:solidFill>
                <a:srgbClr val="CD4E18"/>
              </a:solidFill>
              <a:ln w="12700" cap="flat" cmpd="sng" algn="ctr">
                <a:solidFill>
                  <a:schemeClr val="bg1"/>
                </a:solidFill>
                <a:prstDash val="solid"/>
                <a:miter lim="800000"/>
              </a:ln>
              <a:effectLst/>
            </c:spPr>
            <c:extLst>
              <c:ext xmlns:c16="http://schemas.microsoft.com/office/drawing/2014/chart" uri="{C3380CC4-5D6E-409C-BE32-E72D297353CC}">
                <c16:uniqueId val="{00000007-E480-8741-B1ED-C19C2EBB4684}"/>
              </c:ext>
            </c:extLst>
          </c:dPt>
          <c:dPt>
            <c:idx val="4"/>
            <c:bubble3D val="0"/>
            <c:spPr>
              <a:solidFill>
                <a:srgbClr val="CD4E18"/>
              </a:solidFill>
              <a:ln w="12700" cap="flat" cmpd="sng" algn="ctr">
                <a:solidFill>
                  <a:schemeClr val="bg1"/>
                </a:solidFill>
                <a:prstDash val="solid"/>
                <a:miter lim="800000"/>
              </a:ln>
              <a:effectLst/>
            </c:spPr>
            <c:extLst>
              <c:ext xmlns:c16="http://schemas.microsoft.com/office/drawing/2014/chart" uri="{C3380CC4-5D6E-409C-BE32-E72D297353CC}">
                <c16:uniqueId val="{00000001-17D5-1B4A-8532-31B8AD6BB2F8}"/>
              </c:ext>
            </c:extLst>
          </c:dPt>
          <c:dLbls>
            <c:delete val="1"/>
          </c:dLbls>
          <c:cat>
            <c:strRef>
              <c:f>Blad1!$A$2:$A$6</c:f>
              <c:strCache>
                <c:ptCount val="5"/>
                <c:pt idx="0">
                  <c:v>Kwaliteit onomstreden</c:v>
                </c:pt>
                <c:pt idx="1">
                  <c:v>Maatschappelijke relevantie</c:v>
                </c:pt>
                <c:pt idx="2">
                  <c:v>Lerend beroep</c:v>
                </c:pt>
                <c:pt idx="3">
                  <c:v>Vernieuwende kracht</c:v>
                </c:pt>
                <c:pt idx="4">
                  <c:v>Sterk merk</c:v>
                </c:pt>
              </c:strCache>
            </c:strRef>
          </c:cat>
          <c:val>
            <c:numRef>
              <c:f>Blad1!$B$2:$B$6</c:f>
              <c:numCache>
                <c:formatCode>General</c:formatCode>
                <c:ptCount val="5"/>
                <c:pt idx="0">
                  <c:v>0.2</c:v>
                </c:pt>
                <c:pt idx="1">
                  <c:v>0.2</c:v>
                </c:pt>
                <c:pt idx="2">
                  <c:v>0.2</c:v>
                </c:pt>
                <c:pt idx="3">
                  <c:v>0.2</c:v>
                </c:pt>
                <c:pt idx="4">
                  <c:v>0.2</c:v>
                </c:pt>
              </c:numCache>
            </c:numRef>
          </c:val>
          <c:extLst>
            <c:ext xmlns:c16="http://schemas.microsoft.com/office/drawing/2014/chart" uri="{C3380CC4-5D6E-409C-BE32-E72D297353CC}">
              <c16:uniqueId val="{00000000-17D5-1B4A-8532-31B8AD6BB2F8}"/>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b="1" i="0" cap="all" baseline="0">
          <a:solidFill>
            <a:schemeClr val="tx1"/>
          </a:solidFill>
          <a:latin typeface="PT Sans Narrow" panose="020B0506020203020204" pitchFamily="34" charset="77"/>
          <a:ea typeface="PT Sans Narrow" panose="020B0506020203020204" pitchFamily="34" charset="77"/>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C98632A8-CCFC-584C-87F0-2019566ACA1F}" type="datetimeFigureOut">
              <a:rPr lang="nl-NL" smtClean="0"/>
              <a:t>18-12-2018</a:t>
            </a:fld>
            <a:endParaRPr lang="nl-NL"/>
          </a:p>
        </p:txBody>
      </p:sp>
      <p:sp>
        <p:nvSpPr>
          <p:cNvPr id="4" name="Tijdelijke aanduiding voor dia-afbeelding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4212" y="4751223"/>
            <a:ext cx="539369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21"/>
            <a:ext cx="2921582"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18971" y="9377321"/>
            <a:ext cx="2921582" cy="495347"/>
          </a:xfrm>
          <a:prstGeom prst="rect">
            <a:avLst/>
          </a:prstGeom>
        </p:spPr>
        <p:txBody>
          <a:bodyPr vert="horz" lIns="91440" tIns="45720" rIns="91440" bIns="45720" rtlCol="0" anchor="b"/>
          <a:lstStyle>
            <a:lvl1pPr algn="r">
              <a:defRPr sz="1200"/>
            </a:lvl1pPr>
          </a:lstStyle>
          <a:p>
            <a:fld id="{DF15ED57-1685-4F44-84D9-234D3CD4E211}" type="slidenum">
              <a:rPr lang="nl-NL" smtClean="0"/>
              <a:t>‹#›</a:t>
            </a:fld>
            <a:endParaRPr lang="nl-NL"/>
          </a:p>
        </p:txBody>
      </p:sp>
    </p:spTree>
    <p:extLst>
      <p:ext uri="{BB962C8B-B14F-4D97-AF65-F5344CB8AC3E}">
        <p14:creationId xmlns:p14="http://schemas.microsoft.com/office/powerpoint/2010/main" val="616112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DF15ED57-1685-4F44-84D9-234D3CD4E211}" type="slidenum">
              <a:rPr lang="nl-NL" smtClean="0"/>
              <a:t>1</a:t>
            </a:fld>
            <a:endParaRPr lang="nl-NL"/>
          </a:p>
        </p:txBody>
      </p:sp>
    </p:spTree>
    <p:extLst>
      <p:ext uri="{BB962C8B-B14F-4D97-AF65-F5344CB8AC3E}">
        <p14:creationId xmlns:p14="http://schemas.microsoft.com/office/powerpoint/2010/main" val="2804789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Binnen de communities vindt het verenigingsleven van de NBA plaats.</a:t>
            </a:r>
            <a:r>
              <a:rPr lang="nl-NL" baseline="0" dirty="0"/>
              <a:t> Het initiatief voor het opzetten ervan ligt bij de leden zelf; </a:t>
            </a:r>
            <a:r>
              <a:rPr lang="nl-NL" baseline="0" dirty="0" err="1"/>
              <a:t>bottom</a:t>
            </a:r>
            <a:r>
              <a:rPr lang="nl-NL" baseline="0" dirty="0"/>
              <a:t> up. Communities kennen een bredere taakopvatting dan de huidige commissies die alleen het bestuur adviseren.  Ook krijgen zij meer autonomie en kunnen zij zelfstandig standpunten naar buiten brengen, daarbij ondersteund door het bureau.  Denk aan: Community ziekenhuizen, Community Banken, Community Publiek sector, etc. </a:t>
            </a:r>
          </a:p>
          <a:p>
            <a:endParaRPr lang="nl-NL" baseline="0" dirty="0"/>
          </a:p>
          <a:p>
            <a:r>
              <a:rPr lang="nl-NL" baseline="0" dirty="0"/>
              <a:t>Mogelijke voorbeelden MKB-</a:t>
            </a:r>
            <a:r>
              <a:rPr lang="nl-NL" baseline="0" dirty="0" err="1"/>
              <a:t>communities</a:t>
            </a:r>
            <a:r>
              <a:rPr lang="nl-NL" baseline="0" dirty="0"/>
              <a:t>:</a:t>
            </a:r>
          </a:p>
          <a:p>
            <a:pPr marL="171450" indent="-171450">
              <a:buFont typeface="Wingdings" panose="05000000000000000000" pitchFamily="2" charset="2"/>
              <a:buChar char="Ø"/>
            </a:pPr>
            <a:r>
              <a:rPr lang="nl-NL" baseline="0" dirty="0"/>
              <a:t>Community PE-profiel accountants kleinere samenstelpraktijk</a:t>
            </a:r>
          </a:p>
          <a:p>
            <a:pPr marL="171450" indent="-171450">
              <a:buFont typeface="Wingdings" panose="05000000000000000000" pitchFamily="2" charset="2"/>
              <a:buChar char="Ø"/>
            </a:pPr>
            <a:r>
              <a:rPr lang="nl-NL" baseline="0" dirty="0"/>
              <a:t>Community automatisering kleinere accountantspraktijk</a:t>
            </a:r>
          </a:p>
          <a:p>
            <a:pPr marL="171450" indent="-171450">
              <a:buFont typeface="Wingdings" panose="05000000000000000000" pitchFamily="2" charset="2"/>
              <a:buChar char="Ø"/>
            </a:pPr>
            <a:r>
              <a:rPr lang="nl-NL" baseline="0" dirty="0"/>
              <a:t>Community Kredietbemiddeling</a:t>
            </a:r>
          </a:p>
          <a:p>
            <a:pPr marL="171450" indent="-171450">
              <a:buFont typeface="Wingdings" panose="05000000000000000000" pitchFamily="2" charset="2"/>
              <a:buChar char="Ø"/>
            </a:pPr>
            <a:r>
              <a:rPr lang="nl-NL" baseline="0" dirty="0"/>
              <a:t>Community Toezicht en kwaliteit kleine accountantspraktijk</a:t>
            </a:r>
          </a:p>
          <a:p>
            <a:pPr marL="171450" indent="-171450">
              <a:buFont typeface="Wingdings" panose="05000000000000000000" pitchFamily="2" charset="2"/>
              <a:buChar char="Ø"/>
            </a:pPr>
            <a:endParaRPr lang="nl-NL" baseline="0" dirty="0"/>
          </a:p>
          <a:p>
            <a:pPr marL="0" indent="0">
              <a:buFont typeface="Wingdings" panose="05000000000000000000" pitchFamily="2" charset="2"/>
              <a:buNone/>
            </a:pPr>
            <a:r>
              <a:rPr lang="nl-NL" baseline="0" dirty="0"/>
              <a:t>Verder kun je ook denken aan regionale samenwerkingsverbanden.</a:t>
            </a:r>
          </a:p>
          <a:p>
            <a:pPr marL="0" indent="0">
              <a:buFont typeface="Wingdings" panose="05000000000000000000" pitchFamily="2" charset="2"/>
              <a:buNone/>
            </a:pPr>
            <a:endParaRPr lang="nl-NL" baseline="0" dirty="0"/>
          </a:p>
          <a:p>
            <a:pPr marL="171450" indent="-171450">
              <a:buFont typeface="Wingdings" panose="05000000000000000000" pitchFamily="2" charset="2"/>
              <a:buChar char="Ø"/>
            </a:pPr>
            <a:endParaRPr lang="nl-NL" baseline="0" dirty="0"/>
          </a:p>
          <a:p>
            <a:pPr marL="171450" indent="-171450">
              <a:buFont typeface="Wingdings" panose="05000000000000000000" pitchFamily="2" charset="2"/>
              <a:buChar char="Ø"/>
            </a:pPr>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10</a:t>
            </a:fld>
            <a:endParaRPr lang="nl-NL"/>
          </a:p>
        </p:txBody>
      </p:sp>
    </p:spTree>
    <p:extLst>
      <p:ext uri="{BB962C8B-B14F-4D97-AF65-F5344CB8AC3E}">
        <p14:creationId xmlns:p14="http://schemas.microsoft.com/office/powerpoint/2010/main" val="230588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Ook niet-leden kunnen lid worden van de community en de Programmaraad. Zij kunnen echter geen meerderheid vormen en betalen een bijdrage. Door niet-leden / stakeholders toe te laten wordt de samenleving automatisch naar binnen gehaald en worden verwachtingen over en weer beter op elkaar afgestemd. Ook hier geldt dat we nog voorwaarden zullen ontwikkelen om oneerlijke concurrentie te voorkomen.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11</a:t>
            </a:fld>
            <a:endParaRPr lang="nl-NL"/>
          </a:p>
        </p:txBody>
      </p:sp>
    </p:spTree>
    <p:extLst>
      <p:ext uri="{BB962C8B-B14F-4D97-AF65-F5344CB8AC3E}">
        <p14:creationId xmlns:p14="http://schemas.microsoft.com/office/powerpoint/2010/main" val="215146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uitgangspunten van het bestuur volgend,</a:t>
            </a:r>
            <a:r>
              <a:rPr lang="nl-NL" baseline="0" dirty="0"/>
              <a:t> ziet het </a:t>
            </a:r>
            <a:r>
              <a:rPr lang="nl-NL" dirty="0"/>
              <a:t>governance model er grafisch zo uit.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Dat lijkt definitief,</a:t>
            </a:r>
            <a:r>
              <a:rPr lang="nl-NL" baseline="0" dirty="0"/>
              <a:t> maar is het niet. Het lastigste komt nog namelijk; de uitwerking van de ideeën. Daarvoor hebben we jullie nodig en dat doen we graag samen. Te beginnen vandaag waar we jullie om je mening vragen. </a:t>
            </a:r>
            <a:endParaRPr lang="nl-NL" dirty="0"/>
          </a:p>
          <a:p>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12</a:t>
            </a:fld>
            <a:endParaRPr lang="nl-NL"/>
          </a:p>
        </p:txBody>
      </p:sp>
    </p:spTree>
    <p:extLst>
      <p:ext uri="{BB962C8B-B14F-4D97-AF65-F5344CB8AC3E}">
        <p14:creationId xmlns:p14="http://schemas.microsoft.com/office/powerpoint/2010/main" val="291750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positie en bevoegdheden van de ALV blijven</a:t>
            </a:r>
            <a:r>
              <a:rPr lang="nl-NL" baseline="0" dirty="0"/>
              <a:t> </a:t>
            </a:r>
            <a:r>
              <a:rPr lang="nl-NL" dirty="0"/>
              <a:t>onveranderd. De ALV stelt verordeningen en de begroting en de jaarrekening vast. Benoemt</a:t>
            </a:r>
            <a:r>
              <a:rPr lang="nl-NL" baseline="0" dirty="0"/>
              <a:t> de voorzitter en </a:t>
            </a:r>
            <a:r>
              <a:rPr lang="nl-NL" baseline="0" dirty="0" err="1"/>
              <a:t>plv</a:t>
            </a:r>
            <a:r>
              <a:rPr lang="nl-NL" baseline="0" dirty="0"/>
              <a:t>. voorzitter en de overige bestuursleden en benoemt de controlerend accountant. En houdt toezicht op het bestuur.</a:t>
            </a:r>
            <a:endParaRPr lang="nl-NL" dirty="0"/>
          </a:p>
          <a:p>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13</a:t>
            </a:fld>
            <a:endParaRPr lang="nl-NL"/>
          </a:p>
        </p:txBody>
      </p:sp>
    </p:spTree>
    <p:extLst>
      <p:ext uri="{BB962C8B-B14F-4D97-AF65-F5344CB8AC3E}">
        <p14:creationId xmlns:p14="http://schemas.microsoft.com/office/powerpoint/2010/main" val="2632180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Zoals eerder gememoreerd ligt de sleutel voor succes van de plannen vooral in de cultuur en het bijbehorende gedrag van ons allen. Richting</a:t>
            </a:r>
            <a:r>
              <a:rPr lang="nl-NL" sz="1200" kern="1200" baseline="0" dirty="0">
                <a:solidFill>
                  <a:schemeClr val="tx1"/>
                </a:solidFill>
                <a:effectLst/>
                <a:latin typeface="+mn-lt"/>
                <a:ea typeface="+mn-ea"/>
                <a:cs typeface="+mn-cs"/>
              </a:rPr>
              <a:t> elkaar en richting de samenleving.</a:t>
            </a:r>
            <a:endParaRPr lang="nl-NL" dirty="0"/>
          </a:p>
          <a:p>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14</a:t>
            </a:fld>
            <a:endParaRPr lang="nl-NL"/>
          </a:p>
        </p:txBody>
      </p:sp>
    </p:spTree>
    <p:extLst>
      <p:ext uri="{BB962C8B-B14F-4D97-AF65-F5344CB8AC3E}">
        <p14:creationId xmlns:p14="http://schemas.microsoft.com/office/powerpoint/2010/main" val="73700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Intern</a:t>
            </a:r>
            <a:r>
              <a:rPr lang="nl-NL" sz="1200" kern="1200" baseline="0" dirty="0">
                <a:solidFill>
                  <a:schemeClr val="tx1"/>
                </a:solidFill>
                <a:effectLst/>
                <a:latin typeface="+mn-lt"/>
                <a:ea typeface="+mn-ea"/>
                <a:cs typeface="+mn-cs"/>
              </a:rPr>
              <a:t> gaat het </a:t>
            </a:r>
            <a:r>
              <a:rPr lang="nl-NL" sz="1200" kern="1200" dirty="0">
                <a:solidFill>
                  <a:schemeClr val="tx1"/>
                </a:solidFill>
                <a:effectLst/>
                <a:latin typeface="+mn-lt"/>
                <a:ea typeface="+mn-ea"/>
                <a:cs typeface="+mn-cs"/>
              </a:rPr>
              <a:t>over de wijze waarop dit project invulling krijgt, de intentie om er gezamenlijk de schouders onder te zetten en de bereidheid om samen het experiment aan te gaan. Voorop daarbij staat dat het beroep zich voortdurend ontwikkelt en vernieuwd wordt en ook dat we naar de samenleving kracht en eenheid uitstralen. Niet elkaar constant de maat nemen.</a:t>
            </a:r>
            <a:r>
              <a:rPr lang="nl-NL" sz="1200" kern="1200" baseline="0" dirty="0">
                <a:solidFill>
                  <a:schemeClr val="tx1"/>
                </a:solidFill>
                <a:effectLst/>
                <a:latin typeface="+mn-lt"/>
                <a:ea typeface="+mn-ea"/>
                <a:cs typeface="+mn-cs"/>
              </a:rPr>
              <a:t> Op zich is er niets tegen een scherpe discussie, maar wel een met een fatsoenlijke toonzetting.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mn-lt"/>
                <a:ea typeface="+mn-ea"/>
                <a:cs typeface="+mn-cs"/>
              </a:rPr>
              <a:t>Ook moeten we n</a:t>
            </a:r>
            <a:r>
              <a:rPr lang="nl-NL" sz="1200" kern="1200" dirty="0">
                <a:solidFill>
                  <a:schemeClr val="tx1"/>
                </a:solidFill>
                <a:effectLst/>
                <a:latin typeface="+mn-lt"/>
                <a:ea typeface="+mn-ea"/>
                <a:cs typeface="+mn-cs"/>
              </a:rPr>
              <a:t>iet vasthouden aan verworven belangen en posities, maar streven naar een open, nieuwsgierige en naar buiten gerichte attitude.</a:t>
            </a:r>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15</a:t>
            </a:fld>
            <a:endParaRPr lang="nl-NL"/>
          </a:p>
        </p:txBody>
      </p:sp>
    </p:spTree>
    <p:extLst>
      <p:ext uri="{BB962C8B-B14F-4D97-AF65-F5344CB8AC3E}">
        <p14:creationId xmlns:p14="http://schemas.microsoft.com/office/powerpoint/2010/main" val="195686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Extern gaat het om de wijze waarop we ons als beroepsgroep opstellen richting de samenleving. Hoe we de samenleving er</a:t>
            </a:r>
            <a:r>
              <a:rPr lang="nl-NL" sz="1200" kern="1200" baseline="0" dirty="0">
                <a:solidFill>
                  <a:schemeClr val="tx1"/>
                </a:solidFill>
                <a:effectLst/>
                <a:latin typeface="+mn-lt"/>
                <a:ea typeface="+mn-ea"/>
                <a:cs typeface="+mn-cs"/>
              </a:rPr>
              <a:t> bij betrekken. Meer geloof hebben in eigen professional judgement en dit uitdragen. Buiten de lijntjes durven kleuren, in positieve zin en ons niet verschuilen achter systemen. Leiderschap tonen en samenleving meenemen bij wat van de accountant mag worden verwacht en actief deelnemen aan het maatschappelijk debat. Dat hoeft niet alleen vanuit de NBA te zijn, integendeel.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16</a:t>
            </a:fld>
            <a:endParaRPr lang="nl-NL"/>
          </a:p>
        </p:txBody>
      </p:sp>
    </p:spTree>
    <p:extLst>
      <p:ext uri="{BB962C8B-B14F-4D97-AF65-F5344CB8AC3E}">
        <p14:creationId xmlns:p14="http://schemas.microsoft.com/office/powerpoint/2010/main" val="696480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mn-lt"/>
                <a:ea typeface="+mn-ea"/>
                <a:cs typeface="+mn-cs"/>
              </a:rPr>
              <a:t> De uitwerking start vanaf januari 2019.  En we nemen daar ruim de tijd voor.  </a:t>
            </a:r>
            <a:r>
              <a:rPr lang="nl-NL" sz="1200" kern="1200" dirty="0">
                <a:solidFill>
                  <a:schemeClr val="tx1"/>
                </a:solidFill>
                <a:effectLst/>
                <a:latin typeface="+mn-lt"/>
                <a:ea typeface="+mn-ea"/>
                <a:cs typeface="+mn-cs"/>
              </a:rPr>
              <a:t>Het streven is om een gedragen voorstel voor een nieuwe organisatie voor te leggen aan de leden in de ALV van juni 2020. Parallel hieraan zullen we met het ministerie van Financiën overleggen over de mogelijk noodzakelijke aanpassingen van de Wet op het Accountantsberoep.</a:t>
            </a:r>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17</a:t>
            </a:fld>
            <a:endParaRPr lang="nl-NL"/>
          </a:p>
        </p:txBody>
      </p:sp>
    </p:spTree>
    <p:extLst>
      <p:ext uri="{BB962C8B-B14F-4D97-AF65-F5344CB8AC3E}">
        <p14:creationId xmlns:p14="http://schemas.microsoft.com/office/powerpoint/2010/main" val="150709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Door technologische vooruitgang (internet, </a:t>
            </a:r>
            <a:r>
              <a:rPr lang="nl-NL" sz="1200" kern="1200" dirty="0" err="1">
                <a:solidFill>
                  <a:schemeClr val="tx1"/>
                </a:solidFill>
                <a:effectLst/>
                <a:latin typeface="+mn-lt"/>
                <a:ea typeface="+mn-ea"/>
                <a:cs typeface="+mn-cs"/>
              </a:rPr>
              <a:t>social</a:t>
            </a:r>
            <a:r>
              <a:rPr lang="nl-NL" sz="1200" kern="1200" dirty="0">
                <a:solidFill>
                  <a:schemeClr val="tx1"/>
                </a:solidFill>
                <a:effectLst/>
                <a:latin typeface="+mn-lt"/>
                <a:ea typeface="+mn-ea"/>
                <a:cs typeface="+mn-cs"/>
              </a:rPr>
              <a:t> media) verliest gevestigde orde aan gezag en aanzien. Autoriteit</a:t>
            </a:r>
            <a:r>
              <a:rPr lang="nl-NL" sz="1200" kern="1200" baseline="0" dirty="0">
                <a:solidFill>
                  <a:schemeClr val="tx1"/>
                </a:solidFill>
                <a:effectLst/>
                <a:latin typeface="+mn-lt"/>
                <a:ea typeface="+mn-ea"/>
                <a:cs typeface="+mn-cs"/>
              </a:rPr>
              <a:t> van </a:t>
            </a:r>
            <a:r>
              <a:rPr lang="nl-NL" sz="1200" kern="1200" dirty="0">
                <a:solidFill>
                  <a:schemeClr val="tx1"/>
                </a:solidFill>
                <a:effectLst/>
                <a:latin typeface="+mn-lt"/>
                <a:ea typeface="+mn-ea"/>
                <a:cs typeface="+mn-cs"/>
              </a:rPr>
              <a:t>instituten en beroepsgroepen neemt af (</a:t>
            </a:r>
            <a:r>
              <a:rPr lang="nl-NL" sz="1200" kern="1200" dirty="0" err="1">
                <a:solidFill>
                  <a:schemeClr val="tx1"/>
                </a:solidFill>
                <a:effectLst/>
                <a:latin typeface="+mn-lt"/>
                <a:ea typeface="+mn-ea"/>
                <a:cs typeface="+mn-cs"/>
              </a:rPr>
              <a:t>ontsokkeling</a:t>
            </a:r>
            <a:r>
              <a:rPr lang="nl-NL" sz="1200" kern="1200" dirty="0">
                <a:solidFill>
                  <a:schemeClr val="tx1"/>
                </a:solidFill>
                <a:effectLst/>
                <a:latin typeface="+mn-lt"/>
                <a:ea typeface="+mn-ea"/>
                <a:cs typeface="+mn-cs"/>
              </a:rPr>
              <a:t>), populisme neemt toe waarbij toonzetting belangrijker lijkt dan inhoud. Organisaties worden sneller, vaker en harder ter verantwoording geroepen. En meer dan ooit viert het “wij/zij denken’ hoogtij.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Ander gevaar voor de samenleving is dat data-analyse en algoritmen steeds meer gaan bepalen wie we zijn en wat we zien. Informatie wordt gefilterd of is fake en een ieder heeft zo zijn eigen werkelijkheid. </a:t>
            </a:r>
          </a:p>
          <a:p>
            <a:r>
              <a:rPr lang="nl-NL" sz="1200" kern="1200" dirty="0">
                <a:solidFill>
                  <a:schemeClr val="tx1"/>
                </a:solidFill>
                <a:effectLst/>
                <a:latin typeface="+mn-lt"/>
                <a:ea typeface="+mn-ea"/>
                <a:cs typeface="+mn-cs"/>
              </a:rPr>
              <a:t>Noem het maar vooruitgang…. </a:t>
            </a:r>
          </a:p>
          <a:p>
            <a:endParaRPr lang="nl-NL" dirty="0"/>
          </a:p>
          <a:p>
            <a:r>
              <a:rPr lang="nl-NL" sz="1200" kern="1200" dirty="0">
                <a:solidFill>
                  <a:schemeClr val="tx1"/>
                </a:solidFill>
                <a:effectLst/>
                <a:latin typeface="+mn-lt"/>
                <a:ea typeface="+mn-ea"/>
                <a:cs typeface="+mn-cs"/>
              </a:rPr>
              <a:t>Ook ons beroep heeft te maken met deze nieuwe orde en ligt onder een vergrootglas. Bij elke misstap van ondernemingen wordt meteen gekeken naar de accountant. En de politiek, AFM en de MCA zijn kritisch op hoe we als beroep functioneren. </a:t>
            </a:r>
          </a:p>
          <a:p>
            <a:endParaRPr lang="nl-NL" sz="1200" kern="1200" dirty="0">
              <a:solidFill>
                <a:schemeClr val="tx1"/>
              </a:solidFill>
              <a:effectLst/>
              <a:latin typeface="+mn-lt"/>
              <a:ea typeface="+mn-ea"/>
              <a:cs typeface="+mn-cs"/>
            </a:endParaRPr>
          </a:p>
          <a:p>
            <a:r>
              <a:rPr lang="nl-NL" dirty="0"/>
              <a:t>Ons aanzien is verwaterd, op z’n best, maar het is zeker niet te laat de autoriteit terug te pakken en het respect van de samenleving opnieuw af te dwingen. </a:t>
            </a:r>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2</a:t>
            </a:fld>
            <a:endParaRPr lang="nl-NL"/>
          </a:p>
        </p:txBody>
      </p:sp>
    </p:spTree>
    <p:extLst>
      <p:ext uri="{BB962C8B-B14F-4D97-AF65-F5344CB8AC3E}">
        <p14:creationId xmlns:p14="http://schemas.microsoft.com/office/powerpoint/2010/main" val="777679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de Vernieuwingsagenda</a:t>
            </a:r>
            <a:r>
              <a:rPr lang="nl-NL" baseline="0" dirty="0"/>
              <a:t> hebben wij de koers bepaalt voor de komende jaren. Een agenda bestaande uit vijf onderling verbonden thema’s en bijbehorende ambities. </a:t>
            </a:r>
            <a:r>
              <a:rPr lang="nl-NL" sz="1200" kern="1200" dirty="0">
                <a:solidFill>
                  <a:schemeClr val="tx1"/>
                </a:solidFill>
                <a:effectLst/>
                <a:latin typeface="+mn-lt"/>
                <a:ea typeface="+mn-ea"/>
                <a:cs typeface="+mn-cs"/>
              </a:rPr>
              <a:t>Gezamenlijk moeten deze leiden tot een beroep dat ook in de toekomst gezaghebbend is en maatschappelijk relevant. Een beroep dat er toe doet en dat aantrekkelijk is om in te werken. Het realiseren van onze ambities vergt ook een verandering van onze cultuur en structuur. Het vergt een open attitude, gericht op samenwerking en ontwikkeling van het beroep en op vernieuwing van de sector. En het vergt een beroepsorganisatie met een bestuurlijke inrichting die dit faciliteert. Een die gericht</a:t>
            </a:r>
            <a:r>
              <a:rPr lang="nl-NL" sz="1200" kern="1200" baseline="0" dirty="0">
                <a:solidFill>
                  <a:schemeClr val="tx1"/>
                </a:solidFill>
                <a:effectLst/>
                <a:latin typeface="+mn-lt"/>
                <a:ea typeface="+mn-ea"/>
                <a:cs typeface="+mn-cs"/>
              </a:rPr>
              <a:t> is op het leiden van de ontwikkeling in plaats van het managen van samenwerking. Ofwel Beroepsorganisatie 3.0 in plaats van 2.0. Een ontwikkeling die ook andere verenigingen doormaken.</a:t>
            </a:r>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3</a:t>
            </a:fld>
            <a:endParaRPr lang="nl-NL"/>
          </a:p>
        </p:txBody>
      </p:sp>
    </p:spTree>
    <p:extLst>
      <p:ext uri="{BB962C8B-B14F-4D97-AF65-F5344CB8AC3E}">
        <p14:creationId xmlns:p14="http://schemas.microsoft.com/office/powerpoint/2010/main" val="37191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a:t>
            </a:r>
            <a:r>
              <a:rPr lang="nl-NL" baseline="0" dirty="0"/>
              <a:t> houdt dat dan concreet in?  Van beroepsorganisatie 2.0 naar 3.0.  (zie 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De Vernieuwingsagenda en het transitiemodel vormen samen de basis voor de ontwerpcriteria NBA-governance 3.0. </a:t>
            </a:r>
          </a:p>
          <a:p>
            <a:endParaRPr lang="nl-NL" baseline="0"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4</a:t>
            </a:fld>
            <a:endParaRPr lang="nl-NL"/>
          </a:p>
        </p:txBody>
      </p:sp>
    </p:spTree>
    <p:extLst>
      <p:ext uri="{BB962C8B-B14F-4D97-AF65-F5344CB8AC3E}">
        <p14:creationId xmlns:p14="http://schemas.microsoft.com/office/powerpoint/2010/main" val="407306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eaLnBrk="1" fontAlgn="ctr" latinLnBrk="0" hangingPunct="1"/>
            <a:r>
              <a:rPr lang="nl-NL" sz="1200" kern="1200" dirty="0">
                <a:solidFill>
                  <a:schemeClr val="tx1"/>
                </a:solidFill>
                <a:effectLst/>
                <a:latin typeface="+mn-lt"/>
                <a:ea typeface="+mn-ea"/>
                <a:cs typeface="+mn-cs"/>
              </a:rPr>
              <a:t>Een governance waarbij slagvaardigheid leidend is, het aantal bestuurslagen wordt verminderd en verbinding wordt gezocht op de strategische thema’s uit de Vernieuwingsagenda. Een</a:t>
            </a:r>
            <a:r>
              <a:rPr lang="nl-NL" sz="1200" kern="1200" baseline="0" dirty="0">
                <a:solidFill>
                  <a:schemeClr val="tx1"/>
                </a:solidFill>
                <a:effectLst/>
                <a:latin typeface="+mn-lt"/>
                <a:ea typeface="+mn-ea"/>
                <a:cs typeface="+mn-cs"/>
              </a:rPr>
              <a:t> structuur m</a:t>
            </a:r>
            <a:r>
              <a:rPr lang="nl-NL" sz="1200" kern="1200" dirty="0">
                <a:solidFill>
                  <a:schemeClr val="tx1"/>
                </a:solidFill>
                <a:effectLst/>
                <a:latin typeface="+mn-lt"/>
                <a:ea typeface="+mn-ea"/>
                <a:cs typeface="+mn-cs"/>
              </a:rPr>
              <a:t>et meer autonomie voor leden bij het ontplooien van netwerken en initiatieven. Met een bestuur dat toetst</a:t>
            </a:r>
            <a:r>
              <a:rPr lang="nl-NL" sz="1200" kern="1200" baseline="0" dirty="0">
                <a:solidFill>
                  <a:schemeClr val="tx1"/>
                </a:solidFill>
                <a:effectLst/>
                <a:latin typeface="+mn-lt"/>
                <a:ea typeface="+mn-ea"/>
                <a:cs typeface="+mn-cs"/>
              </a:rPr>
              <a:t> op hoofdlijnen, maar wel verantwoordelijk blijft voor de PBO taken en de regie op de strategische thema’s uit de Vernieuwingsagenda. Nieuwe uitgangspunten voor de besturing en structuur van de beroepsorganisatie die we in het verdere vervolg toelichten.</a:t>
            </a:r>
            <a:br>
              <a:rPr lang="nl-NL" sz="1200" kern="1200" baseline="0" dirty="0">
                <a:solidFill>
                  <a:schemeClr val="tx1"/>
                </a:solidFill>
                <a:effectLst/>
                <a:latin typeface="+mn-lt"/>
                <a:ea typeface="+mn-ea"/>
                <a:cs typeface="+mn-cs"/>
              </a:rPr>
            </a:br>
            <a:br>
              <a:rPr lang="nl-NL" sz="1200" kern="1200" baseline="0" dirty="0">
                <a:solidFill>
                  <a:schemeClr val="tx1"/>
                </a:solidFill>
                <a:effectLst/>
                <a:latin typeface="+mn-lt"/>
                <a:ea typeface="+mn-ea"/>
                <a:cs typeface="+mn-cs"/>
              </a:rPr>
            </a:br>
            <a:r>
              <a:rPr lang="nl-NL" sz="1200" b="1" i="0" u="none" strike="noStrike" kern="1200" dirty="0">
                <a:solidFill>
                  <a:schemeClr val="tx1"/>
                </a:solidFill>
                <a:effectLst/>
                <a:latin typeface="+mn-lt"/>
                <a:ea typeface="+mn-ea"/>
                <a:cs typeface="+mn-cs"/>
              </a:rPr>
              <a:t>1. Vergroten slagvaardigheid door:</a:t>
            </a:r>
            <a:endParaRPr lang="nl-NL" sz="1200" b="0" i="0" u="none" strike="noStrike" kern="1200" dirty="0">
              <a:solidFill>
                <a:schemeClr val="tx1"/>
              </a:solidFill>
              <a:effectLst/>
              <a:latin typeface="+mn-lt"/>
              <a:ea typeface="+mn-ea"/>
              <a:cs typeface="+mn-cs"/>
            </a:endParaRPr>
          </a:p>
          <a:p>
            <a:pPr marL="628650" lvl="1" indent="-171450" rtl="0" eaLnBrk="1" fontAlgn="ctr"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Minder bestuurslagen</a:t>
            </a: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nl-NL" sz="1200" b="0" i="0" u="none" strike="noStrike" kern="1200" dirty="0">
                <a:solidFill>
                  <a:schemeClr val="tx1"/>
                </a:solidFill>
                <a:effectLst/>
                <a:latin typeface="+mn-lt"/>
                <a:ea typeface="+mn-ea"/>
                <a:cs typeface="+mn-cs"/>
              </a:rPr>
              <a:t>(Op termijn) kleiner bestuur zonder representatie of kwaliteitszetels</a:t>
            </a:r>
          </a:p>
          <a:p>
            <a:pPr marL="628650" lvl="1" indent="-171450" rtl="0" eaLnBrk="1" fontAlgn="ctr"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Besluitvorming bestuur op wettelijke taken</a:t>
            </a:r>
            <a:r>
              <a:rPr lang="nl-NL" sz="1200" b="0" i="0" u="none" strike="noStrike" kern="1200" baseline="0" dirty="0">
                <a:solidFill>
                  <a:schemeClr val="tx1"/>
                </a:solidFill>
                <a:effectLst/>
                <a:latin typeface="+mn-lt"/>
                <a:ea typeface="+mn-ea"/>
                <a:cs typeface="+mn-cs"/>
              </a:rPr>
              <a:t> en strategische thema’s. T</a:t>
            </a:r>
            <a:r>
              <a:rPr lang="nl-NL" sz="1200" b="0" i="0" u="none" strike="noStrike" kern="1200" dirty="0">
                <a:solidFill>
                  <a:schemeClr val="tx1"/>
                </a:solidFill>
                <a:effectLst/>
                <a:latin typeface="+mn-lt"/>
                <a:ea typeface="+mn-ea"/>
                <a:cs typeface="+mn-cs"/>
              </a:rPr>
              <a:t>oezichthoudend op het overige.</a:t>
            </a:r>
          </a:p>
          <a:p>
            <a:pPr rtl="0" eaLnBrk="1" fontAlgn="auto" latinLnBrk="0" hangingPunct="1"/>
            <a:endParaRPr lang="nl-NL" sz="1200" b="0" i="0" u="none" strike="noStrike" kern="1200" dirty="0">
              <a:solidFill>
                <a:schemeClr val="tx1"/>
              </a:solidFill>
              <a:effectLst/>
              <a:latin typeface="+mn-lt"/>
              <a:ea typeface="+mn-ea"/>
              <a:cs typeface="+mn-cs"/>
            </a:endParaRPr>
          </a:p>
          <a:p>
            <a:pPr rtl="0" eaLnBrk="1" fontAlgn="auto" latinLnBrk="0" hangingPunct="1"/>
            <a:r>
              <a:rPr lang="nl-NL" sz="1200" b="0" i="0" u="none" strike="noStrike" kern="1200" dirty="0">
                <a:solidFill>
                  <a:schemeClr val="tx1"/>
                </a:solidFill>
                <a:effectLst/>
                <a:latin typeface="+mn-lt"/>
                <a:ea typeface="+mn-ea"/>
                <a:cs typeface="+mn-cs"/>
              </a:rPr>
              <a:t>2. </a:t>
            </a:r>
            <a:r>
              <a:rPr lang="nl-NL" sz="1200" b="1" i="0" u="none" strike="noStrike" kern="1200" dirty="0">
                <a:solidFill>
                  <a:schemeClr val="tx1"/>
                </a:solidFill>
                <a:effectLst/>
                <a:latin typeface="+mn-lt"/>
                <a:ea typeface="+mn-ea"/>
                <a:cs typeface="+mn-cs"/>
              </a:rPr>
              <a:t>Bestuur afspiegeling strategie</a:t>
            </a:r>
            <a:r>
              <a:rPr lang="nl-NL" sz="1200" b="0" i="0" u="none" strike="noStrike" kern="1200" dirty="0">
                <a:solidFill>
                  <a:schemeClr val="tx1"/>
                </a:solidFill>
                <a:effectLst/>
                <a:latin typeface="+mn-lt"/>
                <a:ea typeface="+mn-ea"/>
                <a:cs typeface="+mn-cs"/>
              </a:rPr>
              <a:t>:</a:t>
            </a:r>
          </a:p>
          <a:p>
            <a:pPr marL="628650" lvl="1" indent="-171450" rtl="0" eaLnBrk="1" fontAlgn="auto"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Visie en vernieuwingsagenda leidend voor taakverdeling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u="none" strike="noStrike" kern="1200" dirty="0">
                <a:solidFill>
                  <a:schemeClr val="tx1"/>
                </a:solidFill>
                <a:effectLst/>
                <a:latin typeface="+mn-lt"/>
                <a:ea typeface="+mn-ea"/>
                <a:cs typeface="+mn-cs"/>
              </a:rPr>
              <a:t>Kleiner bestuur met</a:t>
            </a:r>
            <a:r>
              <a:rPr lang="nl-NL" sz="1200" b="0" i="0" u="none" strike="noStrike" kern="1200" baseline="0" dirty="0">
                <a:solidFill>
                  <a:schemeClr val="tx1"/>
                </a:solidFill>
                <a:effectLst/>
                <a:latin typeface="+mn-lt"/>
                <a:ea typeface="+mn-ea"/>
                <a:cs typeface="+mn-cs"/>
              </a:rPr>
              <a:t> meer individuele betrokkenheid en verdeling van aandachtsgebieden</a:t>
            </a:r>
            <a:endParaRPr lang="nl-NL" sz="1200" b="0" i="0" u="none" strike="noStrike" kern="1200" dirty="0">
              <a:solidFill>
                <a:schemeClr val="tx1"/>
              </a:solidFill>
              <a:effectLst/>
              <a:latin typeface="+mn-lt"/>
              <a:ea typeface="+mn-ea"/>
              <a:cs typeface="+mn-cs"/>
            </a:endParaRPr>
          </a:p>
          <a:p>
            <a:pPr marL="628650" lvl="1" indent="-171450" rtl="0" eaLnBrk="1" fontAlgn="auto"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Behoud van draagvlak, betrokkenheid en herkenbaarheid </a:t>
            </a:r>
          </a:p>
          <a:p>
            <a:pPr marL="628650" lvl="1" indent="-171450" rtl="0" eaLnBrk="1" fontAlgn="auto"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De “blik van buiten” vindt een plek in het bestuur</a:t>
            </a:r>
            <a:br>
              <a:rPr lang="nl-NL" sz="1200" b="0" i="0" u="none" strike="noStrike" kern="1200" dirty="0">
                <a:solidFill>
                  <a:schemeClr val="tx1"/>
                </a:solidFill>
                <a:effectLst/>
                <a:latin typeface="+mn-lt"/>
                <a:ea typeface="+mn-ea"/>
                <a:cs typeface="+mn-cs"/>
              </a:rPr>
            </a:br>
            <a:endParaRPr lang="nl-NL" sz="1200" b="0" i="0" u="none" strike="noStrike" kern="1200" dirty="0">
              <a:solidFill>
                <a:schemeClr val="tx1"/>
              </a:solidFill>
              <a:effectLst/>
              <a:latin typeface="+mn-lt"/>
              <a:ea typeface="+mn-ea"/>
              <a:cs typeface="+mn-cs"/>
            </a:endParaRPr>
          </a:p>
          <a:p>
            <a:pPr rtl="0" eaLnBrk="1" fontAlgn="auto" latinLnBrk="0" hangingPunct="1"/>
            <a:r>
              <a:rPr lang="nl-NL" sz="1200" b="0" i="0" u="none" strike="noStrike" kern="1200" dirty="0">
                <a:solidFill>
                  <a:schemeClr val="tx1"/>
                </a:solidFill>
                <a:effectLst/>
                <a:latin typeface="+mn-lt"/>
                <a:ea typeface="+mn-ea"/>
                <a:cs typeface="+mn-cs"/>
              </a:rPr>
              <a:t>3. </a:t>
            </a:r>
            <a:r>
              <a:rPr lang="nl-NL" sz="1200" b="1" i="0" u="none" strike="noStrike" kern="1200" dirty="0">
                <a:solidFill>
                  <a:schemeClr val="tx1"/>
                </a:solidFill>
                <a:effectLst/>
                <a:latin typeface="+mn-lt"/>
                <a:ea typeface="+mn-ea"/>
                <a:cs typeface="+mn-cs"/>
              </a:rPr>
              <a:t>Opbouw inhoudelijke ontmoeting</a:t>
            </a:r>
            <a:r>
              <a:rPr lang="nl-NL" sz="1200" b="0" i="0" u="none" strike="noStrike" kern="1200" dirty="0">
                <a:solidFill>
                  <a:schemeClr val="tx1"/>
                </a:solidFill>
                <a:effectLst/>
                <a:latin typeface="+mn-lt"/>
                <a:ea typeface="+mn-ea"/>
                <a:cs typeface="+mn-cs"/>
              </a:rPr>
              <a:t>:</a:t>
            </a:r>
          </a:p>
          <a:p>
            <a:pPr marL="628650" lvl="1" indent="-171450" rtl="0" eaLnBrk="1" fontAlgn="auto"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Autoriteit / kennis uitdiepen gericht op inhoud en beroepsontwikkeling </a:t>
            </a:r>
          </a:p>
          <a:p>
            <a:pPr marL="628650" lvl="1" indent="-171450" rtl="0" eaLnBrk="1" fontAlgn="auto"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Faciliteren van verbinding op thema’s ( uit Vernieuwingsagenda)) en verankeren maatschappelijke relevantie.</a:t>
            </a:r>
          </a:p>
          <a:p>
            <a:pPr marL="628650" lvl="1" indent="-171450" rtl="0" eaLnBrk="1" fontAlgn="auto"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Faciliteren van ontmoeting en professionele ontwikkeling, kennisdeling op professionele thema’s van belang voor individuele lid</a:t>
            </a:r>
            <a:br>
              <a:rPr lang="nl-NL" sz="1200" b="0" i="0" u="none" strike="noStrike" kern="1200" dirty="0">
                <a:solidFill>
                  <a:schemeClr val="tx1"/>
                </a:solidFill>
                <a:effectLst/>
                <a:latin typeface="+mn-lt"/>
                <a:ea typeface="+mn-ea"/>
                <a:cs typeface="+mn-cs"/>
              </a:rPr>
            </a:br>
            <a:endParaRPr lang="nl-NL" sz="1200" b="0" i="0" u="none" strike="noStrike" kern="1200" dirty="0">
              <a:solidFill>
                <a:schemeClr val="tx1"/>
              </a:solidFill>
              <a:effectLst/>
              <a:latin typeface="+mn-lt"/>
              <a:ea typeface="+mn-ea"/>
              <a:cs typeface="+mn-cs"/>
            </a:endParaRPr>
          </a:p>
          <a:p>
            <a:pPr rtl="0" eaLnBrk="1" fontAlgn="ctr" latinLnBrk="0" hangingPunct="1"/>
            <a:r>
              <a:rPr lang="nl-NL" sz="1200" b="0" i="0" u="none" strike="noStrike" kern="1200" dirty="0">
                <a:solidFill>
                  <a:schemeClr val="tx1"/>
                </a:solidFill>
                <a:effectLst/>
                <a:latin typeface="+mn-lt"/>
                <a:ea typeface="+mn-ea"/>
                <a:cs typeface="+mn-cs"/>
              </a:rPr>
              <a:t>4. </a:t>
            </a:r>
            <a:r>
              <a:rPr lang="nl-NL" sz="1200" b="1" i="0" u="none" strike="noStrike" kern="1200" dirty="0">
                <a:solidFill>
                  <a:schemeClr val="tx1"/>
                </a:solidFill>
                <a:effectLst/>
                <a:latin typeface="+mn-lt"/>
                <a:ea typeface="+mn-ea"/>
                <a:cs typeface="+mn-cs"/>
              </a:rPr>
              <a:t>Verankeren wettelijke taak</a:t>
            </a:r>
            <a:r>
              <a:rPr lang="nl-NL" sz="1200" b="0" i="0" u="none" strike="noStrike" kern="1200" dirty="0">
                <a:solidFill>
                  <a:schemeClr val="tx1"/>
                </a:solidFill>
                <a:effectLst/>
                <a:latin typeface="+mn-lt"/>
                <a:ea typeface="+mn-ea"/>
                <a:cs typeface="+mn-cs"/>
              </a:rPr>
              <a:t>:</a:t>
            </a:r>
          </a:p>
          <a:p>
            <a:pPr marL="628650" lvl="1" indent="-171450" rtl="0" eaLnBrk="1" fontAlgn="ctr"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Wettelijke taakgebieden vorm te geven in beroepsinhoudelijke commissies / raden </a:t>
            </a:r>
          </a:p>
          <a:p>
            <a:pPr marL="628650" lvl="1" indent="-171450" rtl="0" eaLnBrk="1" fontAlgn="ctr" latinLnBrk="0" hangingPunct="1">
              <a:buFont typeface="Arial" panose="020B0604020202020204" pitchFamily="34" charset="0"/>
              <a:buChar char="•"/>
            </a:pPr>
            <a:r>
              <a:rPr lang="nl-NL" sz="1200" b="0" i="0" u="none" strike="noStrike" kern="1200" dirty="0">
                <a:solidFill>
                  <a:schemeClr val="tx1"/>
                </a:solidFill>
                <a:effectLst/>
                <a:latin typeface="+mn-lt"/>
                <a:ea typeface="+mn-ea"/>
                <a:cs typeface="+mn-cs"/>
              </a:rPr>
              <a:t>Verankeren sturing en verantwoording binnen bestuur: sturende verantwoordelijkheid op wettelijke taak, toezichthoudend op de rest</a:t>
            </a:r>
          </a:p>
          <a:p>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5</a:t>
            </a:fld>
            <a:endParaRPr lang="nl-NL"/>
          </a:p>
        </p:txBody>
      </p:sp>
    </p:spTree>
    <p:extLst>
      <p:ext uri="{BB962C8B-B14F-4D97-AF65-F5344CB8AC3E}">
        <p14:creationId xmlns:p14="http://schemas.microsoft.com/office/powerpoint/2010/main" val="30424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Omdat ontwikkeling en vernieuwing het best gedijt</a:t>
            </a:r>
            <a:r>
              <a:rPr lang="nl-NL" sz="1200" baseline="0" dirty="0"/>
              <a:t> in een vrije omgeving  - zonder teveel inmenging van een centraal bestuur - is de taakopvatting van het bestuur ingeperkt. </a:t>
            </a:r>
            <a:r>
              <a:rPr lang="nl-NL" sz="1200" dirty="0"/>
              <a:t>In de nieuwe bestuurlijke inrichting is het bestuur besluitvormend op PBO-taken en</a:t>
            </a:r>
            <a:r>
              <a:rPr lang="nl-NL" sz="1200" baseline="0" dirty="0"/>
              <a:t> de NBA-strategie én toezichthoudend op </a:t>
            </a:r>
            <a:r>
              <a:rPr lang="nl-NL" sz="1200" dirty="0"/>
              <a:t>de overige</a:t>
            </a:r>
            <a:r>
              <a:rPr lang="nl-NL" sz="1200" baseline="0" dirty="0"/>
              <a:t> </a:t>
            </a:r>
            <a:r>
              <a:rPr lang="nl-NL" sz="1200" dirty="0"/>
              <a:t>activiteiten van de NBA. Door deze</a:t>
            </a:r>
            <a:r>
              <a:rPr lang="nl-NL" sz="1200" baseline="0" dirty="0"/>
              <a:t> bestuurlijke focus </a:t>
            </a:r>
            <a:r>
              <a:rPr lang="nl-NL" sz="1200" dirty="0"/>
              <a:t>krijgen de PBO</a:t>
            </a:r>
            <a:r>
              <a:rPr lang="nl-NL" sz="1200" baseline="0" dirty="0"/>
              <a:t>-taken </a:t>
            </a:r>
            <a:r>
              <a:rPr lang="nl-NL" sz="1200" dirty="0"/>
              <a:t>kwalitatief betere aandacht en is </a:t>
            </a:r>
            <a:r>
              <a:rPr lang="nl-NL" sz="1200" kern="1200" dirty="0">
                <a:solidFill>
                  <a:schemeClr val="tx1"/>
                </a:solidFill>
                <a:effectLst/>
                <a:latin typeface="+mn-lt"/>
                <a:ea typeface="+mn-ea"/>
                <a:cs typeface="+mn-cs"/>
              </a:rPr>
              <a:t>de strategie, zoals neergelegd</a:t>
            </a:r>
            <a:r>
              <a:rPr lang="nl-NL" sz="1200" kern="1200" baseline="0" dirty="0">
                <a:solidFill>
                  <a:schemeClr val="tx1"/>
                </a:solidFill>
                <a:effectLst/>
                <a:latin typeface="+mn-lt"/>
                <a:ea typeface="+mn-ea"/>
                <a:cs typeface="+mn-cs"/>
              </a:rPr>
              <a:t> in </a:t>
            </a:r>
            <a:r>
              <a:rPr lang="nl-NL" sz="1200" kern="1200" dirty="0">
                <a:solidFill>
                  <a:schemeClr val="tx1"/>
                </a:solidFill>
                <a:effectLst/>
                <a:latin typeface="+mn-lt"/>
                <a:ea typeface="+mn-ea"/>
                <a:cs typeface="+mn-cs"/>
              </a:rPr>
              <a:t>de Vernieuwingsagenda beter </a:t>
            </a:r>
            <a:r>
              <a:rPr lang="nl-NL" sz="1200" kern="1200" baseline="0" dirty="0">
                <a:solidFill>
                  <a:schemeClr val="tx1"/>
                </a:solidFill>
                <a:effectLst/>
                <a:latin typeface="+mn-lt"/>
                <a:ea typeface="+mn-ea"/>
                <a:cs typeface="+mn-cs"/>
              </a:rPr>
              <a:t>geborgd.</a:t>
            </a:r>
            <a:r>
              <a:rPr lang="nl-NL" sz="1200" kern="1200" dirty="0">
                <a:solidFill>
                  <a:schemeClr val="tx1"/>
                </a:solidFill>
                <a:effectLst/>
                <a:latin typeface="+mn-lt"/>
                <a:ea typeface="+mn-ea"/>
                <a:cs typeface="+mn-cs"/>
              </a:rPr>
              <a:t> Anderzijds ontstaat</a:t>
            </a:r>
            <a:r>
              <a:rPr lang="nl-NL" sz="1200" kern="1200" baseline="0" dirty="0">
                <a:solidFill>
                  <a:schemeClr val="tx1"/>
                </a:solidFill>
                <a:effectLst/>
                <a:latin typeface="+mn-lt"/>
                <a:ea typeface="+mn-ea"/>
                <a:cs typeface="+mn-cs"/>
              </a:rPr>
              <a:t> er zo meer ruimte voor initiatief vanuit de leden.</a:t>
            </a:r>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6</a:t>
            </a:fld>
            <a:endParaRPr lang="nl-NL"/>
          </a:p>
        </p:txBody>
      </p:sp>
    </p:spTree>
    <p:extLst>
      <p:ext uri="{BB962C8B-B14F-4D97-AF65-F5344CB8AC3E}">
        <p14:creationId xmlns:p14="http://schemas.microsoft.com/office/powerpoint/2010/main" val="130144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gezegd biedt een bestuur met een engere taakopvatting meer</a:t>
            </a:r>
            <a:r>
              <a:rPr lang="nl-NL" baseline="0" dirty="0"/>
              <a:t> </a:t>
            </a:r>
            <a:r>
              <a:rPr lang="nl-NL" dirty="0"/>
              <a:t>ruimte voor ontwikkeling en vernieuwing en initiatieven</a:t>
            </a:r>
            <a:r>
              <a:rPr lang="nl-NL" baseline="0" dirty="0"/>
              <a:t> vanuit de leden. Met verbinding op inhoud en met meer autonomie voor de leden. De indeling in faculties en communities betreft wellicht het opvallendste onderdeel van de governance-voorstellen. Platforms waar leden zich verbinden op de aard van hun beroepsmatige werkzaamheden, hun werkterrein of interessegebied. </a:t>
            </a:r>
            <a:r>
              <a:rPr lang="nl-NL" baseline="0" dirty="0" err="1"/>
              <a:t>Faculties</a:t>
            </a:r>
            <a:r>
              <a:rPr lang="nl-NL" baseline="0" dirty="0"/>
              <a:t> (in goed Nederlands vakgroepen) zijn vakinhoudelijke gremia ingesteld door het bestuur die bijdragen aan de ontwikkeling van het beroep. </a:t>
            </a:r>
            <a:r>
              <a:rPr lang="nl-NL" baseline="0" dirty="0" err="1"/>
              <a:t>Communities</a:t>
            </a:r>
            <a:r>
              <a:rPr lang="nl-NL" baseline="0" dirty="0"/>
              <a:t> ((leden)platforms) worden opgezet vanuit de leden zelf en betreffen thematische of sectorale platforms die gericht zijn op interessegebieden en ontwikkeling van individuele leden. Beiden worden ondersteund door het bureau.</a:t>
            </a:r>
          </a:p>
          <a:p>
            <a:endParaRPr lang="nl-NL" baseline="0" dirty="0"/>
          </a:p>
          <a:p>
            <a:r>
              <a:rPr lang="nl-NL" baseline="0" dirty="0"/>
              <a:t>Met de introductie van faculties en communities zullen de huidige Ledengroepen op termijn vervallen. Hiervoor is echter een wetswijziging nodig.</a:t>
            </a:r>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7</a:t>
            </a:fld>
            <a:endParaRPr lang="nl-NL"/>
          </a:p>
        </p:txBody>
      </p:sp>
    </p:spTree>
    <p:extLst>
      <p:ext uri="{BB962C8B-B14F-4D97-AF65-F5344CB8AC3E}">
        <p14:creationId xmlns:p14="http://schemas.microsoft.com/office/powerpoint/2010/main" val="157817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Van Ledengroepen naar </a:t>
            </a:r>
            <a:r>
              <a:rPr lang="nl-NL" sz="1200" kern="1200" dirty="0" err="1">
                <a:solidFill>
                  <a:schemeClr val="tx1"/>
                </a:solidFill>
                <a:effectLst/>
                <a:latin typeface="+mn-lt"/>
                <a:ea typeface="+mn-ea"/>
                <a:cs typeface="+mn-cs"/>
              </a:rPr>
              <a:t>faculties</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Volgens de huidige wet kan een lid slechts van één ledengroep lid zijn. Een bepaling die zijn oorsprong  vindt in de gedachte dat je als beroepsbeoefenaar maar één functie tegelijk kan uitoefenen. Een</a:t>
            </a:r>
            <a:r>
              <a:rPr lang="nl-NL" sz="1200" kern="1200" baseline="0" dirty="0">
                <a:solidFill>
                  <a:schemeClr val="tx1"/>
                </a:solidFill>
                <a:effectLst/>
                <a:latin typeface="+mn-lt"/>
                <a:ea typeface="+mn-ea"/>
                <a:cs typeface="+mn-cs"/>
              </a:rPr>
              <a:t> inmiddels achterhaalde veronderstelling. </a:t>
            </a:r>
            <a:r>
              <a:rPr lang="nl-NL" sz="1200" kern="1200" dirty="0">
                <a:solidFill>
                  <a:schemeClr val="tx1"/>
                </a:solidFill>
                <a:effectLst/>
                <a:latin typeface="+mn-lt"/>
                <a:ea typeface="+mn-ea"/>
                <a:cs typeface="+mn-cs"/>
              </a:rPr>
              <a:t>Veel leden vervullen meerdere functies naast elkaar, al dan niet in deeltijd, en binnen één dienstverband kan een accountant uiteenlopende activiteiten verrichten.  De praktijk van de huidige ledengroepen laat zien dat het dienstverband (de functie) het voornaamste criterium van indeling is. Hiervan worden de belangen behartigd, de taak die de wet aan ledengroepen voorschrijft. Dit kan leiden tot - ongewenste - belangenconflicten binnen het beroep. B</a:t>
            </a:r>
            <a:r>
              <a:rPr lang="nl-NL" sz="1200" kern="1200" baseline="0" dirty="0">
                <a:solidFill>
                  <a:schemeClr val="tx1"/>
                </a:solidFill>
                <a:effectLst/>
                <a:latin typeface="+mn-lt"/>
                <a:ea typeface="+mn-ea"/>
                <a:cs typeface="+mn-cs"/>
              </a:rPr>
              <a:t>redere ik, boven het grotere wij en nadelig uitwerken richting samenleving.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bestuur stellen we dan ook voor ledengroepen om te vormen naar faculties die zijn ingericht naar de aard van de beroepsmatige activiteit. Doel van deze faculties is niet primair </a:t>
            </a:r>
            <a:r>
              <a:rPr lang="nl-NL" sz="1200" kern="1200" dirty="0" err="1">
                <a:solidFill>
                  <a:schemeClr val="tx1"/>
                </a:solidFill>
                <a:effectLst/>
                <a:latin typeface="+mn-lt"/>
                <a:ea typeface="+mn-ea"/>
                <a:cs typeface="+mn-cs"/>
              </a:rPr>
              <a:t>belangengbehartiging</a:t>
            </a:r>
            <a:r>
              <a:rPr lang="nl-NL" sz="1200" kern="1200" dirty="0">
                <a:solidFill>
                  <a:schemeClr val="tx1"/>
                </a:solidFill>
                <a:effectLst/>
                <a:latin typeface="+mn-lt"/>
                <a:ea typeface="+mn-ea"/>
                <a:cs typeface="+mn-cs"/>
              </a:rPr>
              <a:t>,</a:t>
            </a:r>
            <a:r>
              <a:rPr lang="nl-NL" sz="1200" kern="1200" baseline="0" dirty="0">
                <a:solidFill>
                  <a:schemeClr val="tx1"/>
                </a:solidFill>
                <a:effectLst/>
                <a:latin typeface="+mn-lt"/>
                <a:ea typeface="+mn-ea"/>
                <a:cs typeface="+mn-cs"/>
              </a:rPr>
              <a:t> maar </a:t>
            </a:r>
            <a:r>
              <a:rPr lang="nl-NL" sz="1200" kern="1200" dirty="0">
                <a:solidFill>
                  <a:schemeClr val="tx1"/>
                </a:solidFill>
                <a:effectLst/>
                <a:latin typeface="+mn-lt"/>
                <a:ea typeface="+mn-ea"/>
                <a:cs typeface="+mn-cs"/>
              </a:rPr>
              <a:t>kennisontwikkeling en kennisoverdracht.</a:t>
            </a:r>
            <a:endParaRPr lang="nl-NL" sz="1600" b="0" dirty="0"/>
          </a:p>
          <a:p>
            <a:pPr marL="457200" lvl="1" indent="0">
              <a:buFont typeface="+mj-lt"/>
              <a:buNone/>
            </a:pPr>
            <a:endParaRPr lang="nl-NL" sz="1600" b="0" dirty="0"/>
          </a:p>
          <a:p>
            <a:pPr marL="457200" lvl="1" indent="0">
              <a:buFont typeface="+mj-lt"/>
              <a:buNone/>
            </a:pPr>
            <a:r>
              <a:rPr lang="nl-NL" sz="1400" b="0" dirty="0"/>
              <a:t>Voor de faculties</a:t>
            </a:r>
            <a:r>
              <a:rPr lang="nl-NL" sz="1400" b="0" baseline="0" dirty="0"/>
              <a:t> hanteren we v</a:t>
            </a:r>
            <a:r>
              <a:rPr lang="nl-NL" sz="1400" b="0" dirty="0"/>
              <a:t>ooralsnog </a:t>
            </a:r>
            <a:r>
              <a:rPr lang="nl-NL" sz="1400" b="0" baseline="0" dirty="0"/>
              <a:t>de volgende indeling: </a:t>
            </a:r>
            <a:endParaRPr lang="nl-NL" sz="1400" b="0" dirty="0"/>
          </a:p>
          <a:p>
            <a:pPr marL="914400" lvl="1" indent="-457200">
              <a:buFont typeface="+mj-lt"/>
              <a:buAutoNum type="arabicPeriod"/>
            </a:pPr>
            <a:r>
              <a:rPr lang="nl-NL" sz="1400" b="1" dirty="0" err="1"/>
              <a:t>Ethics</a:t>
            </a:r>
            <a:endParaRPr lang="nl-NL" sz="1400" b="1" dirty="0"/>
          </a:p>
          <a:p>
            <a:pPr lvl="2"/>
            <a:r>
              <a:rPr lang="nl-NL" sz="1400" dirty="0"/>
              <a:t>Ondersteunt leden in het ontwikkelen van een kritische, eigenstandige beroepshouding, los van compliance.</a:t>
            </a:r>
          </a:p>
          <a:p>
            <a:pPr marL="914400" lvl="1" indent="-457200">
              <a:buFont typeface="+mj-lt"/>
              <a:buAutoNum type="arabicPeriod"/>
            </a:pPr>
            <a:r>
              <a:rPr lang="nl-NL" sz="1400" b="1" dirty="0"/>
              <a:t>Audit &amp; Assurance</a:t>
            </a:r>
          </a:p>
          <a:p>
            <a:pPr lvl="2"/>
            <a:r>
              <a:rPr lang="nl-NL" sz="1400" dirty="0"/>
              <a:t>Ondersteunt leden audit- en </a:t>
            </a:r>
            <a:r>
              <a:rPr lang="nl-NL" sz="1400" dirty="0" err="1"/>
              <a:t>assurance</a:t>
            </a:r>
            <a:r>
              <a:rPr lang="nl-NL" sz="1400" dirty="0"/>
              <a:t>.</a:t>
            </a:r>
          </a:p>
          <a:p>
            <a:pPr marL="914400" lvl="1" indent="-457200">
              <a:buFont typeface="+mj-lt"/>
              <a:buAutoNum type="arabicPeriod"/>
            </a:pPr>
            <a:r>
              <a:rPr lang="nl-NL" sz="1400" b="1" dirty="0"/>
              <a:t>Accounting &amp; Reporting</a:t>
            </a:r>
          </a:p>
          <a:p>
            <a:pPr lvl="2"/>
            <a:r>
              <a:rPr lang="nl-NL" sz="1400" dirty="0"/>
              <a:t>Ondersteunt leden op het gebied van samenstellen en verslaggeving.</a:t>
            </a:r>
          </a:p>
          <a:p>
            <a:pPr marL="914400" lvl="1" indent="-457200">
              <a:buFont typeface="+mj-lt"/>
              <a:buAutoNum type="arabicPeriod"/>
            </a:pPr>
            <a:r>
              <a:rPr lang="nl-NL" sz="1400" b="1" dirty="0"/>
              <a:t>Business &amp; Management</a:t>
            </a:r>
          </a:p>
          <a:p>
            <a:pPr lvl="2"/>
            <a:r>
              <a:rPr lang="nl-NL" sz="1400" dirty="0"/>
              <a:t>Ondersteunt leden bij vraagstukken op het gebied van interne beheersing, governance, (corporate) </a:t>
            </a:r>
            <a:r>
              <a:rPr lang="nl-NL" sz="1400" dirty="0" err="1"/>
              <a:t>finance</a:t>
            </a:r>
            <a:r>
              <a:rPr lang="nl-NL" sz="1400" dirty="0"/>
              <a:t>, fusies en overnames.</a:t>
            </a:r>
            <a:endParaRPr lang="nl-NL" sz="1100"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8</a:t>
            </a:fld>
            <a:endParaRPr lang="nl-NL"/>
          </a:p>
        </p:txBody>
      </p:sp>
    </p:spTree>
    <p:extLst>
      <p:ext uri="{BB962C8B-B14F-4D97-AF65-F5344CB8AC3E}">
        <p14:creationId xmlns:p14="http://schemas.microsoft.com/office/powerpoint/2010/main" val="331135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Het faculty-bestuur is verantwoordelijk voor de realisatie van de geformuleerde doelstellingen van haar faculty en wordt daarbij actief ondersteund door het bureau. </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Het bestuur w</a:t>
            </a:r>
            <a:r>
              <a:rPr lang="nl-NL" baseline="0" dirty="0"/>
              <a:t>ordt gekozen door faculty-leden; de eerste keer door de huidige Ledengroepbesturen.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Ook niet-leden kunnen deelnemen in een faculty en lid worden van het faculty-bestuur.</a:t>
            </a:r>
            <a:r>
              <a:rPr lang="nl-NL" baseline="0" dirty="0"/>
              <a:t> Zodat we ook gebruik kunnen maken van hun kennis en (maatschappelijke) inbreng. Z</a:t>
            </a:r>
            <a:r>
              <a:rPr lang="nl-NL" dirty="0"/>
              <a:t>ij betalen hiervoor wel een bijdrage. </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Let wel: Niet-leden kunnen </a:t>
            </a:r>
            <a:r>
              <a:rPr lang="nl-NL" baseline="0" dirty="0"/>
              <a:t>nooit over een meerderheid van de zetels beschikken. En om te voorkomen dat niet-leden zich als ‘lid van de NBA’ afficheren, wordt dit in het nog op te stellen reglement geregeld. </a:t>
            </a:r>
            <a:endParaRPr lang="nl-NL" dirty="0"/>
          </a:p>
        </p:txBody>
      </p:sp>
      <p:sp>
        <p:nvSpPr>
          <p:cNvPr id="4" name="Tijdelijke aanduiding voor dianummer 3"/>
          <p:cNvSpPr>
            <a:spLocks noGrp="1"/>
          </p:cNvSpPr>
          <p:nvPr>
            <p:ph type="sldNum" sz="quarter" idx="10"/>
          </p:nvPr>
        </p:nvSpPr>
        <p:spPr/>
        <p:txBody>
          <a:bodyPr/>
          <a:lstStyle/>
          <a:p>
            <a:fld id="{DF15ED57-1685-4F44-84D9-234D3CD4E211}" type="slidenum">
              <a:rPr lang="nl-NL" smtClean="0"/>
              <a:t>9</a:t>
            </a:fld>
            <a:endParaRPr lang="nl-NL"/>
          </a:p>
        </p:txBody>
      </p:sp>
    </p:spTree>
    <p:extLst>
      <p:ext uri="{BB962C8B-B14F-4D97-AF65-F5344CB8AC3E}">
        <p14:creationId xmlns:p14="http://schemas.microsoft.com/office/powerpoint/2010/main" val="1717602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689F0-BDA3-8C4E-8CD8-5F4CEB36ECE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a:extLst>
              <a:ext uri="{FF2B5EF4-FFF2-40B4-BE49-F238E27FC236}">
                <a16:creationId xmlns:a16="http://schemas.microsoft.com/office/drawing/2014/main" id="{42F373CC-7C38-754B-B202-40235B3C6D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2735160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Tijdelijke aanduiding voor titel 1">
            <a:extLst>
              <a:ext uri="{FF2B5EF4-FFF2-40B4-BE49-F238E27FC236}">
                <a16:creationId xmlns:a16="http://schemas.microsoft.com/office/drawing/2014/main" id="{9BBA1DD0-20EB-1649-9A30-62256DF29B1D}"/>
              </a:ext>
            </a:extLst>
          </p:cNvPr>
          <p:cNvSpPr>
            <a:spLocks noGrp="1"/>
          </p:cNvSpPr>
          <p:nvPr>
            <p:ph type="title"/>
          </p:nvPr>
        </p:nvSpPr>
        <p:spPr>
          <a:xfrm>
            <a:off x="838200" y="365126"/>
            <a:ext cx="10515600" cy="966670"/>
          </a:xfrm>
          <a:prstGeom prst="rect">
            <a:avLst/>
          </a:prstGeom>
        </p:spPr>
        <p:txBody>
          <a:bodyPr vert="horz" lIns="91440" tIns="45720" rIns="91440" bIns="45720" rtlCol="0" anchor="t">
            <a:normAutofit/>
          </a:bodyPr>
          <a:lstStyle>
            <a:lvl1pPr>
              <a:defRPr sz="4000" b="1"/>
            </a:lvl1pPr>
          </a:lstStyle>
          <a:p>
            <a:r>
              <a:rPr lang="nl-NL" dirty="0"/>
              <a:t>Klik om de stijl te bewerken</a:t>
            </a:r>
          </a:p>
        </p:txBody>
      </p:sp>
      <p:sp>
        <p:nvSpPr>
          <p:cNvPr id="9" name="Tijdelijke aanduiding voor tekst 2">
            <a:extLst>
              <a:ext uri="{FF2B5EF4-FFF2-40B4-BE49-F238E27FC236}">
                <a16:creationId xmlns:a16="http://schemas.microsoft.com/office/drawing/2014/main" id="{70E4756A-D540-2444-9571-9638F6BDE6F7}"/>
              </a:ext>
            </a:extLst>
          </p:cNvPr>
          <p:cNvSpPr>
            <a:spLocks noGrp="1"/>
          </p:cNvSpPr>
          <p:nvPr>
            <p:ph idx="1"/>
          </p:nvPr>
        </p:nvSpPr>
        <p:spPr>
          <a:xfrm>
            <a:off x="838200" y="1481857"/>
            <a:ext cx="10515600" cy="3953542"/>
          </a:xfrm>
          <a:prstGeom prst="rect">
            <a:avLst/>
          </a:prstGeom>
        </p:spPr>
        <p:txBody>
          <a:bodyPr vert="horz" lIns="91440" tIns="45720" rIns="91440" bIns="45720" rtlCol="0">
            <a:normAutofit/>
          </a:bodyPr>
          <a:lstStyle>
            <a:lvl1pPr>
              <a:defRPr sz="2000"/>
            </a:lvl1pPr>
            <a:lvl2pPr>
              <a:defRPr sz="2000"/>
            </a:lvl2pPr>
            <a:lvl3pPr>
              <a:defRPr sz="2000"/>
            </a:lvl3pPr>
            <a:lvl4pPr>
              <a:defRPr sz="2000"/>
            </a:lvl4pPr>
            <a:lvl5pPr>
              <a:defRPr sz="2000"/>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4106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0E4553-097B-8E42-9E64-C594AC593B25}"/>
              </a:ext>
            </a:extLst>
          </p:cNvPr>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a:extLst>
              <a:ext uri="{FF2B5EF4-FFF2-40B4-BE49-F238E27FC236}">
                <a16:creationId xmlns:a16="http://schemas.microsoft.com/office/drawing/2014/main" id="{5BA07575-1973-6E46-9C69-3B56284B72BC}"/>
              </a:ext>
            </a:extLst>
          </p:cNvPr>
          <p:cNvSpPr>
            <a:spLocks noGrp="1"/>
          </p:cNvSpPr>
          <p:nvPr>
            <p:ph type="body" idx="1"/>
          </p:nvPr>
        </p:nvSpPr>
        <p:spPr>
          <a:xfrm>
            <a:off x="831850" y="4589463"/>
            <a:ext cx="10515600" cy="75215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Tekststijl van het model bewerken</a:t>
            </a:r>
          </a:p>
        </p:txBody>
      </p:sp>
    </p:spTree>
    <p:extLst>
      <p:ext uri="{BB962C8B-B14F-4D97-AF65-F5344CB8AC3E}">
        <p14:creationId xmlns:p14="http://schemas.microsoft.com/office/powerpoint/2010/main" val="420348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2DE410-7717-224E-B0F4-4FB0264F9C7E}"/>
              </a:ext>
            </a:extLst>
          </p:cNvPr>
          <p:cNvSpPr>
            <a:spLocks noGrp="1"/>
          </p:cNvSpPr>
          <p:nvPr>
            <p:ph type="title"/>
          </p:nvPr>
        </p:nvSpPr>
        <p:spPr>
          <a:xfrm>
            <a:off x="838200" y="365125"/>
            <a:ext cx="10515600" cy="899795"/>
          </a:xfrm>
        </p:spPr>
        <p:txBody>
          <a:bodyPr/>
          <a:lstStyle/>
          <a:p>
            <a:r>
              <a:rPr lang="nl-NL"/>
              <a:t>Klik om de stijl te bewerken</a:t>
            </a:r>
          </a:p>
        </p:txBody>
      </p:sp>
      <p:sp>
        <p:nvSpPr>
          <p:cNvPr id="3" name="Tijdelijke aanduiding voor inhoud 2">
            <a:extLst>
              <a:ext uri="{FF2B5EF4-FFF2-40B4-BE49-F238E27FC236}">
                <a16:creationId xmlns:a16="http://schemas.microsoft.com/office/drawing/2014/main" id="{75EA8EE2-8269-4041-B9CF-D791217656E1}"/>
              </a:ext>
            </a:extLst>
          </p:cNvPr>
          <p:cNvSpPr>
            <a:spLocks noGrp="1"/>
          </p:cNvSpPr>
          <p:nvPr>
            <p:ph sz="half" idx="1"/>
          </p:nvPr>
        </p:nvSpPr>
        <p:spPr>
          <a:xfrm>
            <a:off x="838200" y="1825625"/>
            <a:ext cx="5181600" cy="354647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A2A61A6-5E1A-C74F-889E-F76EFB678891}"/>
              </a:ext>
            </a:extLst>
          </p:cNvPr>
          <p:cNvSpPr>
            <a:spLocks noGrp="1"/>
          </p:cNvSpPr>
          <p:nvPr>
            <p:ph sz="half" idx="2"/>
          </p:nvPr>
        </p:nvSpPr>
        <p:spPr>
          <a:xfrm>
            <a:off x="6172200" y="1825625"/>
            <a:ext cx="5181600" cy="354647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2241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C6D43-5D88-9B40-AC17-EF367797012B}"/>
              </a:ext>
            </a:extLst>
          </p:cNvPr>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a:extLst>
              <a:ext uri="{FF2B5EF4-FFF2-40B4-BE49-F238E27FC236}">
                <a16:creationId xmlns:a16="http://schemas.microsoft.com/office/drawing/2014/main" id="{F950EF10-2F00-E440-8A70-8C8DC2ABA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430C57B-3068-0E47-9579-2C828BC931FC}"/>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A124EC4-3223-014F-BB1D-B09719BB5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FFD1DD58-69F2-E748-84AE-C708DAA05AA7}"/>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86B2D63-5AFF-B544-AA38-51E5907EF3A5}"/>
              </a:ext>
            </a:extLst>
          </p:cNvPr>
          <p:cNvSpPr>
            <a:spLocks noGrp="1"/>
          </p:cNvSpPr>
          <p:nvPr>
            <p:ph type="dt" sz="half" idx="10"/>
          </p:nvPr>
        </p:nvSpPr>
        <p:spPr>
          <a:xfrm>
            <a:off x="838200" y="6356350"/>
            <a:ext cx="2743200" cy="365125"/>
          </a:xfrm>
          <a:prstGeom prst="rect">
            <a:avLst/>
          </a:prstGeom>
        </p:spPr>
        <p:txBody>
          <a:bodyPr/>
          <a:lstStyle/>
          <a:p>
            <a:fld id="{767465D5-DF3A-F646-8568-7737D9CC81C0}" type="datetime1">
              <a:rPr lang="nl-NL" smtClean="0"/>
              <a:t>18-12-2018</a:t>
            </a:fld>
            <a:endParaRPr lang="nl-NL"/>
          </a:p>
        </p:txBody>
      </p:sp>
      <p:sp>
        <p:nvSpPr>
          <p:cNvPr id="8" name="Tijdelijke aanduiding voor voettekst 7">
            <a:extLst>
              <a:ext uri="{FF2B5EF4-FFF2-40B4-BE49-F238E27FC236}">
                <a16:creationId xmlns:a16="http://schemas.microsoft.com/office/drawing/2014/main" id="{6EB21586-C227-4C49-9125-6C935725D237}"/>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53BAD079-A909-3D4C-A46E-FD5A6B6F6D5D}"/>
              </a:ext>
            </a:extLst>
          </p:cNvPr>
          <p:cNvSpPr>
            <a:spLocks noGrp="1"/>
          </p:cNvSpPr>
          <p:nvPr>
            <p:ph type="sldNum" sz="quarter" idx="12"/>
          </p:nvPr>
        </p:nvSpPr>
        <p:spPr>
          <a:xfrm>
            <a:off x="8610600" y="6356350"/>
            <a:ext cx="2743200" cy="365125"/>
          </a:xfrm>
          <a:prstGeom prst="rect">
            <a:avLst/>
          </a:prstGeom>
        </p:spPr>
        <p:txBody>
          <a:bodyPr/>
          <a:lstStyle/>
          <a:p>
            <a:fld id="{EB03AA1E-3C26-AF45-8EA1-966A316116CE}" type="slidenum">
              <a:rPr lang="nl-NL" smtClean="0"/>
              <a:t>‹#›</a:t>
            </a:fld>
            <a:endParaRPr lang="nl-NL"/>
          </a:p>
        </p:txBody>
      </p:sp>
    </p:spTree>
    <p:extLst>
      <p:ext uri="{BB962C8B-B14F-4D97-AF65-F5344CB8AC3E}">
        <p14:creationId xmlns:p14="http://schemas.microsoft.com/office/powerpoint/2010/main" val="253476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C5353B7E-0195-5648-A24A-49CE90856810}"/>
              </a:ext>
            </a:extLst>
          </p:cNvPr>
          <p:cNvSpPr/>
          <p:nvPr userDrawn="1"/>
        </p:nvSpPr>
        <p:spPr>
          <a:xfrm>
            <a:off x="0" y="2"/>
            <a:ext cx="12192000" cy="5608946"/>
          </a:xfrm>
          <a:prstGeom prst="rect">
            <a:avLst/>
          </a:prstGeom>
          <a:solidFill>
            <a:srgbClr val="E7660E"/>
          </a:solidFill>
          <a:ln>
            <a:noFill/>
          </a:ln>
          <a:effectLst/>
        </p:spPr>
        <p:style>
          <a:lnRef idx="1">
            <a:schemeClr val="accent1"/>
          </a:lnRef>
          <a:fillRef idx="3">
            <a:schemeClr val="accent1"/>
          </a:fillRef>
          <a:effectRef idx="2">
            <a:schemeClr val="accent1"/>
          </a:effectRef>
          <a:fontRef idx="minor">
            <a:schemeClr val="lt1"/>
          </a:fontRef>
        </p:style>
        <p:txBody>
          <a:bodyPr anchor="t" anchorCtr="0"/>
          <a:lstStyle/>
          <a:p>
            <a:pPr algn="ctr">
              <a:defRPr/>
            </a:pPr>
            <a:endParaRPr lang="nl-NL" sz="1350" dirty="0">
              <a:solidFill>
                <a:srgbClr val="FF9900"/>
              </a:solidFill>
            </a:endParaRPr>
          </a:p>
        </p:txBody>
      </p:sp>
    </p:spTree>
    <p:extLst>
      <p:ext uri="{BB962C8B-B14F-4D97-AF65-F5344CB8AC3E}">
        <p14:creationId xmlns:p14="http://schemas.microsoft.com/office/powerpoint/2010/main" val="117658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1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EC423D4-2825-4F45-8E3E-AAB2D1A32255}"/>
              </a:ext>
            </a:extLst>
          </p:cNvPr>
          <p:cNvSpPr>
            <a:spLocks noGrp="1"/>
          </p:cNvSpPr>
          <p:nvPr>
            <p:ph type="title"/>
          </p:nvPr>
        </p:nvSpPr>
        <p:spPr>
          <a:xfrm>
            <a:off x="838200" y="365126"/>
            <a:ext cx="10515600" cy="966670"/>
          </a:xfrm>
          <a:prstGeom prst="rect">
            <a:avLst/>
          </a:prstGeom>
        </p:spPr>
        <p:txBody>
          <a:bodyPr vert="horz" lIns="91440" tIns="45720" rIns="91440" bIns="45720" rtlCol="0" anchor="t">
            <a:normAutofit/>
          </a:bodyPr>
          <a:lstStyle/>
          <a:p>
            <a:r>
              <a:rPr lang="nl-NL" dirty="0"/>
              <a:t>Klik om de stijl te bewerken</a:t>
            </a:r>
          </a:p>
        </p:txBody>
      </p:sp>
      <p:sp>
        <p:nvSpPr>
          <p:cNvPr id="3" name="Tijdelijke aanduiding voor tekst 2">
            <a:extLst>
              <a:ext uri="{FF2B5EF4-FFF2-40B4-BE49-F238E27FC236}">
                <a16:creationId xmlns:a16="http://schemas.microsoft.com/office/drawing/2014/main" id="{85A2D718-428C-BF47-8F95-05416999BAE4}"/>
              </a:ext>
            </a:extLst>
          </p:cNvPr>
          <p:cNvSpPr>
            <a:spLocks noGrp="1"/>
          </p:cNvSpPr>
          <p:nvPr>
            <p:ph type="body" idx="1"/>
          </p:nvPr>
        </p:nvSpPr>
        <p:spPr>
          <a:xfrm>
            <a:off x="838200" y="1481857"/>
            <a:ext cx="10515600" cy="3953542"/>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8" name="Afbeelding 7">
            <a:extLst>
              <a:ext uri="{FF2B5EF4-FFF2-40B4-BE49-F238E27FC236}">
                <a16:creationId xmlns:a16="http://schemas.microsoft.com/office/drawing/2014/main" id="{C29D228F-0ACB-8B4A-A5F6-5084EFC833F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58918" y="5985396"/>
            <a:ext cx="1540420" cy="689348"/>
          </a:xfrm>
          <a:prstGeom prst="rect">
            <a:avLst/>
          </a:prstGeom>
          <a:effectLst>
            <a:outerShdw blurRad="63500" dist="12700" dir="2700000" algn="tl" rotWithShape="0">
              <a:srgbClr val="000000">
                <a:alpha val="40000"/>
              </a:srgbClr>
            </a:outerShdw>
          </a:effectLst>
        </p:spPr>
      </p:pic>
      <p:sp>
        <p:nvSpPr>
          <p:cNvPr id="9" name="Rechthoek 8">
            <a:extLst>
              <a:ext uri="{FF2B5EF4-FFF2-40B4-BE49-F238E27FC236}">
                <a16:creationId xmlns:a16="http://schemas.microsoft.com/office/drawing/2014/main" id="{53DD19FD-B13B-6F49-942E-133FCD45B873}"/>
              </a:ext>
            </a:extLst>
          </p:cNvPr>
          <p:cNvSpPr/>
          <p:nvPr userDrawn="1"/>
        </p:nvSpPr>
        <p:spPr>
          <a:xfrm>
            <a:off x="838200" y="6329165"/>
            <a:ext cx="5976912" cy="400110"/>
          </a:xfrm>
          <a:prstGeom prst="rect">
            <a:avLst/>
          </a:prstGeom>
        </p:spPr>
        <p:txBody>
          <a:bodyPr wrap="square">
            <a:spAutoFit/>
          </a:bodyPr>
          <a:lstStyle/>
          <a:p>
            <a:pPr>
              <a:defRPr/>
            </a:pPr>
            <a:r>
              <a:rPr lang="nl-NL" sz="1000" b="1" dirty="0">
                <a:solidFill>
                  <a:schemeClr val="bg1">
                    <a:lumMod val="50000"/>
                  </a:schemeClr>
                </a:solidFill>
                <a:latin typeface="Arial" panose="020B0604020202020204" pitchFamily="34" charset="0"/>
                <a:ea typeface="ＭＳ Ｐゴシック" charset="0"/>
                <a:cs typeface="Arial" panose="020B0604020202020204" pitchFamily="34" charset="0"/>
              </a:rPr>
              <a:t>NBA  |  2018</a:t>
            </a:r>
          </a:p>
          <a:p>
            <a:pPr>
              <a:defRPr/>
            </a:pPr>
            <a:r>
              <a:rPr lang="nl-NL" sz="1000" dirty="0">
                <a:solidFill>
                  <a:schemeClr val="bg1">
                    <a:lumMod val="50000"/>
                  </a:schemeClr>
                </a:solidFill>
                <a:latin typeface="Arial" panose="020B0604020202020204" pitchFamily="34" charset="0"/>
                <a:ea typeface="ＭＳ Ｐゴシック" charset="0"/>
                <a:cs typeface="Arial" panose="020B0604020202020204" pitchFamily="34" charset="0"/>
              </a:rPr>
              <a:t>UITGANGSPRINCIPES GOVERNANCE NBA</a:t>
            </a:r>
          </a:p>
        </p:txBody>
      </p:sp>
      <p:sp>
        <p:nvSpPr>
          <p:cNvPr id="10" name="Rechthoek 9">
            <a:extLst>
              <a:ext uri="{FF2B5EF4-FFF2-40B4-BE49-F238E27FC236}">
                <a16:creationId xmlns:a16="http://schemas.microsoft.com/office/drawing/2014/main" id="{E5C9D4BE-AA16-8A41-BA9E-42F3DA6ACF0A}"/>
              </a:ext>
            </a:extLst>
          </p:cNvPr>
          <p:cNvSpPr/>
          <p:nvPr userDrawn="1"/>
        </p:nvSpPr>
        <p:spPr>
          <a:xfrm>
            <a:off x="0" y="5585460"/>
            <a:ext cx="12192000" cy="249875"/>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1350">
              <a:solidFill>
                <a:srgbClr val="FF9900"/>
              </a:solidFill>
            </a:endParaRPr>
          </a:p>
        </p:txBody>
      </p:sp>
    </p:spTree>
    <p:extLst>
      <p:ext uri="{BB962C8B-B14F-4D97-AF65-F5344CB8AC3E}">
        <p14:creationId xmlns:p14="http://schemas.microsoft.com/office/powerpoint/2010/main" val="3636288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hart" Target="../charts/chart1.xml"/><Relationship Id="rId7"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75CBC4D5-4BA2-7042-AF88-3118BC66C6A1}"/>
              </a:ext>
            </a:extLst>
          </p:cNvPr>
          <p:cNvSpPr txBox="1">
            <a:spLocks/>
          </p:cNvSpPr>
          <p:nvPr/>
        </p:nvSpPr>
        <p:spPr>
          <a:xfrm>
            <a:off x="1524000" y="1122363"/>
            <a:ext cx="9144000" cy="1904301"/>
          </a:xfrm>
          <a:prstGeom prst="rect">
            <a:avLst/>
          </a:prstGeom>
        </p:spPr>
        <p:txBody>
          <a:bodyPr anchor="t"/>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pPr algn="ctr"/>
            <a:r>
              <a:rPr lang="nl-NL" sz="6000" b="1" dirty="0">
                <a:solidFill>
                  <a:schemeClr val="bg1"/>
                </a:solidFill>
              </a:rPr>
              <a:t>Uitgangsprincipes </a:t>
            </a:r>
          </a:p>
          <a:p>
            <a:pPr algn="ctr"/>
            <a:r>
              <a:rPr lang="nl-NL" sz="6000" b="1" dirty="0" err="1">
                <a:solidFill>
                  <a:schemeClr val="bg1"/>
                </a:solidFill>
              </a:rPr>
              <a:t>Governance</a:t>
            </a:r>
            <a:r>
              <a:rPr lang="nl-NL" sz="6000" b="1" dirty="0">
                <a:solidFill>
                  <a:schemeClr val="bg1"/>
                </a:solidFill>
              </a:rPr>
              <a:t> NBA</a:t>
            </a:r>
          </a:p>
        </p:txBody>
      </p:sp>
      <p:sp>
        <p:nvSpPr>
          <p:cNvPr id="9" name="Ondertitel 2">
            <a:extLst>
              <a:ext uri="{FF2B5EF4-FFF2-40B4-BE49-F238E27FC236}">
                <a16:creationId xmlns:a16="http://schemas.microsoft.com/office/drawing/2014/main" id="{3CF938D0-19BB-504C-820A-29EDEB0C8965}"/>
              </a:ext>
            </a:extLst>
          </p:cNvPr>
          <p:cNvSpPr txBox="1">
            <a:spLocks/>
          </p:cNvSpPr>
          <p:nvPr/>
        </p:nvSpPr>
        <p:spPr>
          <a:xfrm>
            <a:off x="1524000" y="3026664"/>
            <a:ext cx="9144000" cy="22311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3500" b="1" dirty="0">
                <a:solidFill>
                  <a:schemeClr val="bg1"/>
                </a:solidFill>
              </a:rPr>
              <a:t> Leiderschap, daadkracht en vernieuwen</a:t>
            </a:r>
          </a:p>
          <a:p>
            <a:pPr marL="0" indent="0" algn="ctr">
              <a:buNone/>
            </a:pPr>
            <a:endParaRPr lang="nl-NL" sz="2500" dirty="0">
              <a:solidFill>
                <a:schemeClr val="bg1"/>
              </a:solidFill>
            </a:endParaRPr>
          </a:p>
          <a:p>
            <a:pPr marL="0" indent="0" algn="ctr">
              <a:buNone/>
            </a:pPr>
            <a:r>
              <a:rPr lang="nl-NL" sz="2500" dirty="0">
                <a:solidFill>
                  <a:schemeClr val="bg1"/>
                </a:solidFill>
              </a:rPr>
              <a:t>19 december 2018</a:t>
            </a:r>
          </a:p>
        </p:txBody>
      </p:sp>
    </p:spTree>
    <p:extLst>
      <p:ext uri="{BB962C8B-B14F-4D97-AF65-F5344CB8AC3E}">
        <p14:creationId xmlns:p14="http://schemas.microsoft.com/office/powerpoint/2010/main" val="2849624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D240730-C684-8946-B47A-9DB56F6D7B4A}"/>
              </a:ext>
            </a:extLst>
          </p:cNvPr>
          <p:cNvSpPr txBox="1">
            <a:spLocks/>
          </p:cNvSpPr>
          <p:nvPr/>
        </p:nvSpPr>
        <p:spPr>
          <a:xfrm>
            <a:off x="838200" y="365125"/>
            <a:ext cx="10515600" cy="1198499"/>
          </a:xfrm>
          <a:prstGeom prst="rect">
            <a:avLst/>
          </a:prstGeom>
        </p:spPr>
        <p:txBody>
          <a:bodyPr>
            <a:no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nl-NL" sz="4000" b="1" dirty="0">
                <a:solidFill>
                  <a:schemeClr val="bg1"/>
                </a:solidFill>
              </a:rPr>
              <a:t>Structuur ledenorganisatie: Commissies worden </a:t>
            </a:r>
            <a:r>
              <a:rPr lang="nl-NL" sz="4000" b="1" dirty="0" err="1">
                <a:solidFill>
                  <a:schemeClr val="bg1"/>
                </a:solidFill>
              </a:rPr>
              <a:t>communities</a:t>
            </a:r>
            <a:r>
              <a:rPr lang="nl-NL" sz="4000" b="1" dirty="0">
                <a:solidFill>
                  <a:schemeClr val="bg1"/>
                </a:solidFill>
              </a:rPr>
              <a:t> (platforms)</a:t>
            </a:r>
          </a:p>
        </p:txBody>
      </p:sp>
      <p:sp>
        <p:nvSpPr>
          <p:cNvPr id="8" name="Tijdelijke aanduiding voor inhoud 2">
            <a:extLst>
              <a:ext uri="{FF2B5EF4-FFF2-40B4-BE49-F238E27FC236}">
                <a16:creationId xmlns:a16="http://schemas.microsoft.com/office/drawing/2014/main" id="{4667357A-6F05-EC42-A2CD-9A7AD2B354F0}"/>
              </a:ext>
            </a:extLst>
          </p:cNvPr>
          <p:cNvSpPr txBox="1">
            <a:spLocks/>
          </p:cNvSpPr>
          <p:nvPr/>
        </p:nvSpPr>
        <p:spPr>
          <a:xfrm>
            <a:off x="1069848" y="1847850"/>
            <a:ext cx="3980688" cy="3629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500" b="1" dirty="0">
                <a:solidFill>
                  <a:schemeClr val="tx1">
                    <a:lumMod val="65000"/>
                    <a:lumOff val="35000"/>
                  </a:schemeClr>
                </a:solidFill>
              </a:rPr>
              <a:t>Kenmerken</a:t>
            </a:r>
          </a:p>
          <a:p>
            <a:r>
              <a:rPr lang="nl-NL" sz="2000" dirty="0">
                <a:solidFill>
                  <a:schemeClr val="bg1"/>
                </a:solidFill>
              </a:rPr>
              <a:t>Platforms gericht op interessegebieden en ontwikkeling individuele lid</a:t>
            </a:r>
          </a:p>
          <a:p>
            <a:r>
              <a:rPr lang="nl-NL" sz="2000" dirty="0">
                <a:solidFill>
                  <a:schemeClr val="bg1"/>
                </a:solidFill>
              </a:rPr>
              <a:t>Ingesteld door leden zelf (</a:t>
            </a:r>
            <a:r>
              <a:rPr lang="nl-NL" sz="2000" dirty="0" err="1">
                <a:solidFill>
                  <a:schemeClr val="bg1"/>
                </a:solidFill>
              </a:rPr>
              <a:t>bottom</a:t>
            </a:r>
            <a:r>
              <a:rPr lang="nl-NL" sz="2000" dirty="0">
                <a:solidFill>
                  <a:schemeClr val="bg1"/>
                </a:solidFill>
              </a:rPr>
              <a:t> up)</a:t>
            </a:r>
          </a:p>
          <a:p>
            <a:r>
              <a:rPr lang="nl-NL" sz="2000" dirty="0">
                <a:solidFill>
                  <a:schemeClr val="bg1"/>
                </a:solidFill>
              </a:rPr>
              <a:t>Programma gericht op de eigen achterban en niet op advisering aan het bestuur</a:t>
            </a:r>
          </a:p>
        </p:txBody>
      </p:sp>
      <p:sp>
        <p:nvSpPr>
          <p:cNvPr id="9" name="Tijdelijke aanduiding voor inhoud 2">
            <a:extLst>
              <a:ext uri="{FF2B5EF4-FFF2-40B4-BE49-F238E27FC236}">
                <a16:creationId xmlns:a16="http://schemas.microsoft.com/office/drawing/2014/main" id="{4503EF46-7D6D-9D4A-AC6A-AC82673750F9}"/>
              </a:ext>
            </a:extLst>
          </p:cNvPr>
          <p:cNvSpPr txBox="1">
            <a:spLocks/>
          </p:cNvSpPr>
          <p:nvPr/>
        </p:nvSpPr>
        <p:spPr>
          <a:xfrm>
            <a:off x="5858256" y="1847850"/>
            <a:ext cx="3980688" cy="3629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500" b="1" dirty="0">
                <a:solidFill>
                  <a:schemeClr val="tx1">
                    <a:lumMod val="65000"/>
                    <a:lumOff val="35000"/>
                  </a:schemeClr>
                </a:solidFill>
              </a:rPr>
              <a:t>Indeling </a:t>
            </a:r>
            <a:r>
              <a:rPr lang="nl-NL" sz="2500" b="1" dirty="0" err="1">
                <a:solidFill>
                  <a:schemeClr val="tx1">
                    <a:lumMod val="65000"/>
                    <a:lumOff val="35000"/>
                  </a:schemeClr>
                </a:solidFill>
              </a:rPr>
              <a:t>communities</a:t>
            </a:r>
            <a:endParaRPr lang="nl-NL" sz="2500" dirty="0">
              <a:solidFill>
                <a:schemeClr val="tx1">
                  <a:lumMod val="65000"/>
                  <a:lumOff val="35000"/>
                </a:schemeClr>
              </a:solidFill>
            </a:endParaRPr>
          </a:p>
          <a:p>
            <a:pPr marL="457200" indent="-457200">
              <a:buFont typeface="+mj-lt"/>
              <a:buAutoNum type="arabicPeriod"/>
            </a:pPr>
            <a:r>
              <a:rPr lang="nl-NL" sz="2000" dirty="0">
                <a:solidFill>
                  <a:schemeClr val="bg1"/>
                </a:solidFill>
              </a:rPr>
              <a:t>per sector</a:t>
            </a:r>
          </a:p>
          <a:p>
            <a:pPr marL="457200" indent="-457200">
              <a:buFont typeface="+mj-lt"/>
              <a:buAutoNum type="arabicPeriod"/>
            </a:pPr>
            <a:r>
              <a:rPr lang="nl-NL" sz="2000" dirty="0">
                <a:solidFill>
                  <a:schemeClr val="bg1"/>
                </a:solidFill>
              </a:rPr>
              <a:t>op basis van levensfase en/ of werkplek</a:t>
            </a:r>
          </a:p>
          <a:p>
            <a:pPr marL="457200" indent="-457200">
              <a:buFont typeface="+mj-lt"/>
              <a:buAutoNum type="arabicPeriod"/>
            </a:pPr>
            <a:r>
              <a:rPr lang="nl-NL" sz="2000" dirty="0">
                <a:solidFill>
                  <a:schemeClr val="bg1"/>
                </a:solidFill>
              </a:rPr>
              <a:t>op basis van specialisme</a:t>
            </a:r>
          </a:p>
          <a:p>
            <a:pPr marL="457200" indent="-457200">
              <a:buFont typeface="+mj-lt"/>
              <a:buAutoNum type="arabicPeriod"/>
            </a:pPr>
            <a:r>
              <a:rPr lang="nl-NL" sz="2000" dirty="0">
                <a:solidFill>
                  <a:schemeClr val="bg1"/>
                </a:solidFill>
              </a:rPr>
              <a:t>per regio</a:t>
            </a:r>
          </a:p>
        </p:txBody>
      </p:sp>
      <p:cxnSp>
        <p:nvCxnSpPr>
          <p:cNvPr id="10" name="Rechte verbindingslijn 9">
            <a:extLst>
              <a:ext uri="{FF2B5EF4-FFF2-40B4-BE49-F238E27FC236}">
                <a16:creationId xmlns:a16="http://schemas.microsoft.com/office/drawing/2014/main" id="{D7F13B18-0B60-2C4F-BD54-BCE7300E9AB3}"/>
              </a:ext>
            </a:extLst>
          </p:cNvPr>
          <p:cNvCxnSpPr>
            <a:cxnSpLocks/>
          </p:cNvCxnSpPr>
          <p:nvPr/>
        </p:nvCxnSpPr>
        <p:spPr>
          <a:xfrm>
            <a:off x="960120" y="1938528"/>
            <a:ext cx="0" cy="3273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4AA97538-17CE-FD43-8472-3DC4CEEFC557}"/>
              </a:ext>
            </a:extLst>
          </p:cNvPr>
          <p:cNvCxnSpPr>
            <a:cxnSpLocks/>
          </p:cNvCxnSpPr>
          <p:nvPr/>
        </p:nvCxnSpPr>
        <p:spPr>
          <a:xfrm>
            <a:off x="5769864" y="1938528"/>
            <a:ext cx="0" cy="3273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8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BFEEBD6-E0E6-EA44-BC9E-71ECDCBE4953}"/>
              </a:ext>
            </a:extLst>
          </p:cNvPr>
          <p:cNvSpPr txBox="1">
            <a:spLocks/>
          </p:cNvSpPr>
          <p:nvPr/>
        </p:nvSpPr>
        <p:spPr>
          <a:xfrm>
            <a:off x="701675" y="532641"/>
            <a:ext cx="10515600" cy="1325563"/>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nl-NL" sz="4000" b="1" dirty="0">
                <a:solidFill>
                  <a:schemeClr val="bg1"/>
                </a:solidFill>
              </a:rPr>
              <a:t>Structuur ledenorganisatie: Inrichting </a:t>
            </a:r>
            <a:r>
              <a:rPr lang="nl-NL" sz="4000" b="1" dirty="0" err="1">
                <a:solidFill>
                  <a:schemeClr val="bg1"/>
                </a:solidFill>
              </a:rPr>
              <a:t>communities</a:t>
            </a:r>
            <a:r>
              <a:rPr lang="nl-NL" sz="4000" b="1" dirty="0">
                <a:solidFill>
                  <a:schemeClr val="bg1"/>
                </a:solidFill>
              </a:rPr>
              <a:t> (platforms)</a:t>
            </a:r>
          </a:p>
        </p:txBody>
      </p:sp>
      <p:sp>
        <p:nvSpPr>
          <p:cNvPr id="7" name="Tijdelijke aanduiding voor inhoud 2">
            <a:extLst>
              <a:ext uri="{FF2B5EF4-FFF2-40B4-BE49-F238E27FC236}">
                <a16:creationId xmlns:a16="http://schemas.microsoft.com/office/drawing/2014/main" id="{4AAB492C-68FC-A742-AA28-EC17B019522D}"/>
              </a:ext>
            </a:extLst>
          </p:cNvPr>
          <p:cNvSpPr txBox="1">
            <a:spLocks/>
          </p:cNvSpPr>
          <p:nvPr/>
        </p:nvSpPr>
        <p:spPr>
          <a:xfrm>
            <a:off x="838200" y="2002536"/>
            <a:ext cx="10515600" cy="35204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500" b="1" dirty="0">
                <a:solidFill>
                  <a:schemeClr val="bg1"/>
                </a:solidFill>
              </a:rPr>
              <a:t>Kennen een programmaraad, die programma vaststelt</a:t>
            </a:r>
          </a:p>
          <a:p>
            <a:r>
              <a:rPr lang="nl-NL" sz="2500" b="1" dirty="0">
                <a:solidFill>
                  <a:schemeClr val="bg1"/>
                </a:solidFill>
              </a:rPr>
              <a:t>Elke community kent community-reglement, vastgesteld door NBA-bestuur</a:t>
            </a:r>
          </a:p>
          <a:p>
            <a:r>
              <a:rPr lang="nl-NL" sz="2500" b="1" dirty="0">
                <a:solidFill>
                  <a:schemeClr val="bg1"/>
                </a:solidFill>
              </a:rPr>
              <a:t>Afdelingen en kringen worden </a:t>
            </a:r>
            <a:r>
              <a:rPr lang="nl-NL" sz="2500" b="1" dirty="0" err="1">
                <a:solidFill>
                  <a:schemeClr val="bg1"/>
                </a:solidFill>
              </a:rPr>
              <a:t>communities</a:t>
            </a:r>
            <a:endParaRPr lang="nl-NL" sz="2500" b="1" dirty="0">
              <a:solidFill>
                <a:schemeClr val="bg1"/>
              </a:solidFill>
            </a:endParaRPr>
          </a:p>
          <a:p>
            <a:r>
              <a:rPr lang="nl-NL" sz="2500" b="1" dirty="0">
                <a:solidFill>
                  <a:schemeClr val="bg1"/>
                </a:solidFill>
              </a:rPr>
              <a:t>Commissies worden </a:t>
            </a:r>
            <a:r>
              <a:rPr lang="nl-NL" sz="2500" b="1" dirty="0" err="1">
                <a:solidFill>
                  <a:schemeClr val="bg1"/>
                </a:solidFill>
              </a:rPr>
              <a:t>communities</a:t>
            </a:r>
            <a:endParaRPr lang="nl-NL" sz="2500" b="1" dirty="0">
              <a:solidFill>
                <a:schemeClr val="bg1"/>
              </a:solidFill>
            </a:endParaRPr>
          </a:p>
          <a:p>
            <a:r>
              <a:rPr lang="nl-NL" sz="2500" b="1" dirty="0">
                <a:solidFill>
                  <a:schemeClr val="bg1"/>
                </a:solidFill>
              </a:rPr>
              <a:t>Ook niet-leden kunnen onder voorwaarden deelnemen;</a:t>
            </a:r>
          </a:p>
        </p:txBody>
      </p:sp>
    </p:spTree>
    <p:extLst>
      <p:ext uri="{BB962C8B-B14F-4D97-AF65-F5344CB8AC3E}">
        <p14:creationId xmlns:p14="http://schemas.microsoft.com/office/powerpoint/2010/main" val="170419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4" name="Groep 83">
            <a:extLst>
              <a:ext uri="{FF2B5EF4-FFF2-40B4-BE49-F238E27FC236}">
                <a16:creationId xmlns:a16="http://schemas.microsoft.com/office/drawing/2014/main" id="{6FAF7594-E299-F14C-A3BD-93CF41F957C7}"/>
              </a:ext>
            </a:extLst>
          </p:cNvPr>
          <p:cNvGrpSpPr/>
          <p:nvPr/>
        </p:nvGrpSpPr>
        <p:grpSpPr>
          <a:xfrm>
            <a:off x="9536280" y="4111814"/>
            <a:ext cx="1963267" cy="2134502"/>
            <a:chOff x="9385867" y="4111368"/>
            <a:chExt cx="1963267" cy="2134502"/>
          </a:xfrm>
        </p:grpSpPr>
        <p:sp>
          <p:nvSpPr>
            <p:cNvPr id="51" name="Ovaal 50">
              <a:extLst>
                <a:ext uri="{FF2B5EF4-FFF2-40B4-BE49-F238E27FC236}">
                  <a16:creationId xmlns:a16="http://schemas.microsoft.com/office/drawing/2014/main" id="{D8E74E61-E5E9-D645-9C39-DD056423DBFD}"/>
                </a:ext>
              </a:extLst>
            </p:cNvPr>
            <p:cNvSpPr/>
            <p:nvPr/>
          </p:nvSpPr>
          <p:spPr>
            <a:xfrm>
              <a:off x="10050224" y="4858470"/>
              <a:ext cx="1298910" cy="1298910"/>
            </a:xfrm>
            <a:prstGeom prst="ellipse">
              <a:avLst/>
            </a:prstGeom>
            <a:solidFill>
              <a:srgbClr val="CD4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latin typeface="Arial" panose="020B0604020202020204" pitchFamily="34" charset="0"/>
                <a:ea typeface="PT Sans Narrow" panose="020B0506020203020204" pitchFamily="34" charset="77"/>
                <a:cs typeface="Arial" panose="020B0604020202020204" pitchFamily="34" charset="0"/>
              </a:endParaRPr>
            </a:p>
          </p:txBody>
        </p:sp>
        <p:sp>
          <p:nvSpPr>
            <p:cNvPr id="58" name="Ovaal 57">
              <a:extLst>
                <a:ext uri="{FF2B5EF4-FFF2-40B4-BE49-F238E27FC236}">
                  <a16:creationId xmlns:a16="http://schemas.microsoft.com/office/drawing/2014/main" id="{0C413628-44B8-6041-A6AB-044AD2B45AE4}"/>
                </a:ext>
              </a:extLst>
            </p:cNvPr>
            <p:cNvSpPr/>
            <p:nvPr/>
          </p:nvSpPr>
          <p:spPr>
            <a:xfrm>
              <a:off x="10604983" y="4111368"/>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sp>
          <p:nvSpPr>
            <p:cNvPr id="59" name="Ovaal 58">
              <a:extLst>
                <a:ext uri="{FF2B5EF4-FFF2-40B4-BE49-F238E27FC236}">
                  <a16:creationId xmlns:a16="http://schemas.microsoft.com/office/drawing/2014/main" id="{BDD9DF91-E49A-8046-B75D-E4D1323D3F0B}"/>
                </a:ext>
              </a:extLst>
            </p:cNvPr>
            <p:cNvSpPr/>
            <p:nvPr/>
          </p:nvSpPr>
          <p:spPr>
            <a:xfrm>
              <a:off x="9508199" y="4487936"/>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sp>
          <p:nvSpPr>
            <p:cNvPr id="60" name="Ovaal 59">
              <a:extLst>
                <a:ext uri="{FF2B5EF4-FFF2-40B4-BE49-F238E27FC236}">
                  <a16:creationId xmlns:a16="http://schemas.microsoft.com/office/drawing/2014/main" id="{63DB4561-0F87-4241-BCAA-BBBE30664457}"/>
                </a:ext>
              </a:extLst>
            </p:cNvPr>
            <p:cNvSpPr/>
            <p:nvPr/>
          </p:nvSpPr>
          <p:spPr>
            <a:xfrm>
              <a:off x="9385867" y="5597483"/>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grpSp>
      <p:grpSp>
        <p:nvGrpSpPr>
          <p:cNvPr id="83" name="Groep 82">
            <a:extLst>
              <a:ext uri="{FF2B5EF4-FFF2-40B4-BE49-F238E27FC236}">
                <a16:creationId xmlns:a16="http://schemas.microsoft.com/office/drawing/2014/main" id="{09EEFE3B-0D55-A84A-BBB9-76364F898090}"/>
              </a:ext>
            </a:extLst>
          </p:cNvPr>
          <p:cNvGrpSpPr/>
          <p:nvPr/>
        </p:nvGrpSpPr>
        <p:grpSpPr>
          <a:xfrm>
            <a:off x="9405279" y="708455"/>
            <a:ext cx="1942991" cy="2057542"/>
            <a:chOff x="9406143" y="1360795"/>
            <a:chExt cx="1942991" cy="2057542"/>
          </a:xfrm>
        </p:grpSpPr>
        <p:sp>
          <p:nvSpPr>
            <p:cNvPr id="50" name="Ovaal 49">
              <a:extLst>
                <a:ext uri="{FF2B5EF4-FFF2-40B4-BE49-F238E27FC236}">
                  <a16:creationId xmlns:a16="http://schemas.microsoft.com/office/drawing/2014/main" id="{342F364C-C980-8644-AD7C-0785F5657078}"/>
                </a:ext>
              </a:extLst>
            </p:cNvPr>
            <p:cNvSpPr/>
            <p:nvPr/>
          </p:nvSpPr>
          <p:spPr>
            <a:xfrm>
              <a:off x="10050224" y="1418832"/>
              <a:ext cx="1298910" cy="1298910"/>
            </a:xfrm>
            <a:prstGeom prst="ellipse">
              <a:avLst/>
            </a:prstGeom>
            <a:solidFill>
              <a:srgbClr val="CD4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latin typeface="Arial" panose="020B0604020202020204" pitchFamily="34" charset="0"/>
                <a:ea typeface="PT Sans Narrow" panose="020B0506020203020204" pitchFamily="34" charset="77"/>
                <a:cs typeface="Arial" panose="020B0604020202020204" pitchFamily="34" charset="0"/>
              </a:endParaRPr>
            </a:p>
          </p:txBody>
        </p:sp>
        <p:sp>
          <p:nvSpPr>
            <p:cNvPr id="55" name="Ovaal 54">
              <a:extLst>
                <a:ext uri="{FF2B5EF4-FFF2-40B4-BE49-F238E27FC236}">
                  <a16:creationId xmlns:a16="http://schemas.microsoft.com/office/drawing/2014/main" id="{49C92F0A-FEDF-7A42-A0FC-50BBA35D6B7F}"/>
                </a:ext>
              </a:extLst>
            </p:cNvPr>
            <p:cNvSpPr/>
            <p:nvPr/>
          </p:nvSpPr>
          <p:spPr>
            <a:xfrm>
              <a:off x="9406143" y="1360795"/>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sp>
          <p:nvSpPr>
            <p:cNvPr id="56" name="Ovaal 55">
              <a:extLst>
                <a:ext uri="{FF2B5EF4-FFF2-40B4-BE49-F238E27FC236}">
                  <a16:creationId xmlns:a16="http://schemas.microsoft.com/office/drawing/2014/main" id="{674AE457-8373-1241-808E-F4D629165C7A}"/>
                </a:ext>
              </a:extLst>
            </p:cNvPr>
            <p:cNvSpPr/>
            <p:nvPr/>
          </p:nvSpPr>
          <p:spPr>
            <a:xfrm>
              <a:off x="9530752" y="2454520"/>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sp>
          <p:nvSpPr>
            <p:cNvPr id="57" name="Ovaal 56">
              <a:extLst>
                <a:ext uri="{FF2B5EF4-FFF2-40B4-BE49-F238E27FC236}">
                  <a16:creationId xmlns:a16="http://schemas.microsoft.com/office/drawing/2014/main" id="{426D4F49-0E19-1B41-9D21-9ECBE888726C}"/>
                </a:ext>
              </a:extLst>
            </p:cNvPr>
            <p:cNvSpPr/>
            <p:nvPr/>
          </p:nvSpPr>
          <p:spPr>
            <a:xfrm>
              <a:off x="10639760" y="2769950"/>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grpSp>
      <p:grpSp>
        <p:nvGrpSpPr>
          <p:cNvPr id="82" name="Groep 81">
            <a:extLst>
              <a:ext uri="{FF2B5EF4-FFF2-40B4-BE49-F238E27FC236}">
                <a16:creationId xmlns:a16="http://schemas.microsoft.com/office/drawing/2014/main" id="{A77745E3-E842-054F-B021-F42B6170512F}"/>
              </a:ext>
            </a:extLst>
          </p:cNvPr>
          <p:cNvGrpSpPr/>
          <p:nvPr/>
        </p:nvGrpSpPr>
        <p:grpSpPr>
          <a:xfrm>
            <a:off x="996573" y="4157846"/>
            <a:ext cx="1950058" cy="2091885"/>
            <a:chOff x="996573" y="4157846"/>
            <a:chExt cx="1950058" cy="2091885"/>
          </a:xfrm>
        </p:grpSpPr>
        <p:sp>
          <p:nvSpPr>
            <p:cNvPr id="49" name="Ovaal 48">
              <a:extLst>
                <a:ext uri="{FF2B5EF4-FFF2-40B4-BE49-F238E27FC236}">
                  <a16:creationId xmlns:a16="http://schemas.microsoft.com/office/drawing/2014/main" id="{0A083231-44DB-8E4B-93DE-A21ECFCC238B}"/>
                </a:ext>
              </a:extLst>
            </p:cNvPr>
            <p:cNvSpPr/>
            <p:nvPr/>
          </p:nvSpPr>
          <p:spPr>
            <a:xfrm>
              <a:off x="996573" y="4858470"/>
              <a:ext cx="1298910" cy="1298910"/>
            </a:xfrm>
            <a:prstGeom prst="ellipse">
              <a:avLst/>
            </a:prstGeom>
            <a:solidFill>
              <a:srgbClr val="CD4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latin typeface="Arial" panose="020B0604020202020204" pitchFamily="34" charset="0"/>
                <a:ea typeface="PT Sans Narrow" panose="020B0506020203020204" pitchFamily="34" charset="77"/>
                <a:cs typeface="Arial" panose="020B0604020202020204" pitchFamily="34" charset="0"/>
              </a:endParaRPr>
            </a:p>
          </p:txBody>
        </p:sp>
        <p:sp>
          <p:nvSpPr>
            <p:cNvPr id="52" name="Ovaal 51">
              <a:extLst>
                <a:ext uri="{FF2B5EF4-FFF2-40B4-BE49-F238E27FC236}">
                  <a16:creationId xmlns:a16="http://schemas.microsoft.com/office/drawing/2014/main" id="{CEE09700-E4B5-1D4A-B0AF-362F1E56E31F}"/>
                </a:ext>
              </a:extLst>
            </p:cNvPr>
            <p:cNvSpPr/>
            <p:nvPr/>
          </p:nvSpPr>
          <p:spPr>
            <a:xfrm>
              <a:off x="1051877" y="4157846"/>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sp>
          <p:nvSpPr>
            <p:cNvPr id="53" name="Ovaal 52">
              <a:extLst>
                <a:ext uri="{FF2B5EF4-FFF2-40B4-BE49-F238E27FC236}">
                  <a16:creationId xmlns:a16="http://schemas.microsoft.com/office/drawing/2014/main" id="{693C2609-BBE6-5140-A10C-A6425B380B1A}"/>
                </a:ext>
              </a:extLst>
            </p:cNvPr>
            <p:cNvSpPr/>
            <p:nvPr/>
          </p:nvSpPr>
          <p:spPr>
            <a:xfrm>
              <a:off x="2174718" y="4469455"/>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sp>
          <p:nvSpPr>
            <p:cNvPr id="54" name="Ovaal 53">
              <a:extLst>
                <a:ext uri="{FF2B5EF4-FFF2-40B4-BE49-F238E27FC236}">
                  <a16:creationId xmlns:a16="http://schemas.microsoft.com/office/drawing/2014/main" id="{0578D728-41F5-D940-8E15-94B1458447B2}"/>
                </a:ext>
              </a:extLst>
            </p:cNvPr>
            <p:cNvSpPr/>
            <p:nvPr/>
          </p:nvSpPr>
          <p:spPr>
            <a:xfrm>
              <a:off x="2298244" y="5601344"/>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grpSp>
      <p:graphicFrame>
        <p:nvGraphicFramePr>
          <p:cNvPr id="5" name="Tijdelijke aanduiding voor inhoud 4">
            <a:extLst>
              <a:ext uri="{FF2B5EF4-FFF2-40B4-BE49-F238E27FC236}">
                <a16:creationId xmlns:a16="http://schemas.microsoft.com/office/drawing/2014/main" id="{810751D1-B158-294C-AD85-51E6EF0C6003}"/>
              </a:ext>
            </a:extLst>
          </p:cNvPr>
          <p:cNvGraphicFramePr>
            <a:graphicFrameLocks noGrp="1"/>
          </p:cNvGraphicFramePr>
          <p:nvPr>
            <p:ph idx="4294967295"/>
            <p:extLst>
              <p:ext uri="{D42A27DB-BD31-4B8C-83A1-F6EECF244321}">
                <p14:modId xmlns:p14="http://schemas.microsoft.com/office/powerpoint/2010/main" val="1760188144"/>
              </p:ext>
            </p:extLst>
          </p:nvPr>
        </p:nvGraphicFramePr>
        <p:xfrm>
          <a:off x="2253399" y="1885818"/>
          <a:ext cx="7685199" cy="3209609"/>
        </p:xfrm>
        <a:graphic>
          <a:graphicData uri="http://schemas.openxmlformats.org/drawingml/2006/chart">
            <c:chart xmlns:c="http://schemas.openxmlformats.org/drawingml/2006/chart" xmlns:r="http://schemas.openxmlformats.org/officeDocument/2006/relationships" r:id="rId3"/>
          </a:graphicData>
        </a:graphic>
      </p:graphicFrame>
      <p:sp>
        <p:nvSpPr>
          <p:cNvPr id="28" name="Tekstvak 27">
            <a:extLst>
              <a:ext uri="{FF2B5EF4-FFF2-40B4-BE49-F238E27FC236}">
                <a16:creationId xmlns:a16="http://schemas.microsoft.com/office/drawing/2014/main" id="{0EEADA07-8ABB-7649-9358-7E0381EDB9F7}"/>
              </a:ext>
            </a:extLst>
          </p:cNvPr>
          <p:cNvSpPr txBox="1"/>
          <p:nvPr/>
        </p:nvSpPr>
        <p:spPr>
          <a:xfrm>
            <a:off x="5108652" y="1550067"/>
            <a:ext cx="1972843" cy="246221"/>
          </a:xfrm>
          <a:prstGeom prst="rect">
            <a:avLst/>
          </a:prstGeom>
          <a:noFill/>
        </p:spPr>
        <p:txBody>
          <a:bodyPr wrap="square" rtlCol="0">
            <a:spAutoFit/>
          </a:bodyPr>
          <a:lstStyle/>
          <a:p>
            <a:pPr algn="ctr"/>
            <a:r>
              <a:rPr lang="nl-NL" sz="1000"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PBO-TAKEN</a:t>
            </a:r>
          </a:p>
        </p:txBody>
      </p:sp>
      <p:grpSp>
        <p:nvGrpSpPr>
          <p:cNvPr id="79" name="Groep 78">
            <a:extLst>
              <a:ext uri="{FF2B5EF4-FFF2-40B4-BE49-F238E27FC236}">
                <a16:creationId xmlns:a16="http://schemas.microsoft.com/office/drawing/2014/main" id="{0F64E773-5809-7C4A-8AEE-C81078FE4C5B}"/>
              </a:ext>
            </a:extLst>
          </p:cNvPr>
          <p:cNvGrpSpPr/>
          <p:nvPr/>
        </p:nvGrpSpPr>
        <p:grpSpPr>
          <a:xfrm>
            <a:off x="3886681" y="4521481"/>
            <a:ext cx="1419588" cy="1767489"/>
            <a:chOff x="3886681" y="4521481"/>
            <a:chExt cx="1419588" cy="1767489"/>
          </a:xfrm>
        </p:grpSpPr>
        <p:cxnSp>
          <p:nvCxnSpPr>
            <p:cNvPr id="19" name="Rechte verbindingslijn met pijl 18">
              <a:extLst>
                <a:ext uri="{FF2B5EF4-FFF2-40B4-BE49-F238E27FC236}">
                  <a16:creationId xmlns:a16="http://schemas.microsoft.com/office/drawing/2014/main" id="{386D82ED-9627-2142-B48E-C3D6EF54D8CD}"/>
                </a:ext>
              </a:extLst>
            </p:cNvPr>
            <p:cNvCxnSpPr>
              <a:cxnSpLocks/>
            </p:cNvCxnSpPr>
            <p:nvPr/>
          </p:nvCxnSpPr>
          <p:spPr>
            <a:xfrm flipV="1">
              <a:off x="3886681" y="4727996"/>
              <a:ext cx="1419588" cy="1560974"/>
            </a:xfrm>
            <a:prstGeom prst="straightConnector1">
              <a:avLst/>
            </a:prstGeom>
            <a:ln w="76200">
              <a:solidFill>
                <a:srgbClr val="CD4E1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AD6D3DFA-49E0-2645-B5BD-A439A061B59F}"/>
                </a:ext>
              </a:extLst>
            </p:cNvPr>
            <p:cNvSpPr txBox="1"/>
            <p:nvPr/>
          </p:nvSpPr>
          <p:spPr>
            <a:xfrm rot="18729833">
              <a:off x="4601417" y="4775193"/>
              <a:ext cx="707479" cy="200055"/>
            </a:xfrm>
            <a:prstGeom prst="rect">
              <a:avLst/>
            </a:prstGeom>
            <a:noFill/>
          </p:spPr>
          <p:txBody>
            <a:bodyPr wrap="square" rtlCol="0">
              <a:spAutoFit/>
            </a:bodyPr>
            <a:lstStyle/>
            <a:p>
              <a:pPr algn="ctr"/>
              <a:r>
                <a:rPr lang="nl-NL" sz="700"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BESTUREN</a:t>
              </a:r>
            </a:p>
          </p:txBody>
        </p:sp>
        <p:sp>
          <p:nvSpPr>
            <p:cNvPr id="23" name="Tekstvak 22">
              <a:extLst>
                <a:ext uri="{FF2B5EF4-FFF2-40B4-BE49-F238E27FC236}">
                  <a16:creationId xmlns:a16="http://schemas.microsoft.com/office/drawing/2014/main" id="{294399F7-CEF5-C345-BFB5-DFD53DFE0C09}"/>
                </a:ext>
              </a:extLst>
            </p:cNvPr>
            <p:cNvSpPr txBox="1"/>
            <p:nvPr/>
          </p:nvSpPr>
          <p:spPr>
            <a:xfrm rot="18652581">
              <a:off x="3807047" y="5473006"/>
              <a:ext cx="858904" cy="307777"/>
            </a:xfrm>
            <a:prstGeom prst="rect">
              <a:avLst/>
            </a:prstGeom>
            <a:noFill/>
          </p:spPr>
          <p:txBody>
            <a:bodyPr wrap="square" rtlCol="0">
              <a:spAutoFit/>
            </a:bodyPr>
            <a:lstStyle/>
            <a:p>
              <a:pPr algn="ctr"/>
              <a:r>
                <a:rPr lang="nl-NL" sz="700"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TOEZICHT</a:t>
              </a:r>
            </a:p>
            <a:p>
              <a:pPr algn="ctr"/>
              <a:r>
                <a:rPr lang="nl-NL" sz="700" dirty="0">
                  <a:latin typeface="Arial" panose="020B0604020202020204" pitchFamily="34" charset="0"/>
                  <a:ea typeface="PT Sans Narrow" panose="020B0506020203020204" pitchFamily="34" charset="77"/>
                  <a:cs typeface="Arial" panose="020B0604020202020204" pitchFamily="34" charset="0"/>
                </a:rPr>
                <a:t>HOUDEN</a:t>
              </a:r>
            </a:p>
          </p:txBody>
        </p:sp>
      </p:grpSp>
      <p:grpSp>
        <p:nvGrpSpPr>
          <p:cNvPr id="80" name="Groep 79">
            <a:extLst>
              <a:ext uri="{FF2B5EF4-FFF2-40B4-BE49-F238E27FC236}">
                <a16:creationId xmlns:a16="http://schemas.microsoft.com/office/drawing/2014/main" id="{F741A216-6D2B-4744-A771-5777DCC24ACA}"/>
              </a:ext>
            </a:extLst>
          </p:cNvPr>
          <p:cNvGrpSpPr/>
          <p:nvPr/>
        </p:nvGrpSpPr>
        <p:grpSpPr>
          <a:xfrm>
            <a:off x="2795423" y="130204"/>
            <a:ext cx="6601150" cy="6601150"/>
            <a:chOff x="2795423" y="130204"/>
            <a:chExt cx="6601150" cy="6601150"/>
          </a:xfrm>
        </p:grpSpPr>
        <p:sp>
          <p:nvSpPr>
            <p:cNvPr id="38" name="Ovaal 37">
              <a:extLst>
                <a:ext uri="{FF2B5EF4-FFF2-40B4-BE49-F238E27FC236}">
                  <a16:creationId xmlns:a16="http://schemas.microsoft.com/office/drawing/2014/main" id="{5B4B4D3B-2696-0F44-9A7D-A15251589B08}"/>
                </a:ext>
              </a:extLst>
            </p:cNvPr>
            <p:cNvSpPr/>
            <p:nvPr/>
          </p:nvSpPr>
          <p:spPr>
            <a:xfrm>
              <a:off x="2795423" y="130204"/>
              <a:ext cx="6601150" cy="6601150"/>
            </a:xfrm>
            <a:prstGeom prst="ellipse">
              <a:avLst/>
            </a:prstGeom>
            <a:noFill/>
            <a:ln w="28575">
              <a:solidFill>
                <a:srgbClr val="CD4E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latin typeface="Arial" panose="020B0604020202020204" pitchFamily="34" charset="0"/>
                <a:cs typeface="Arial" panose="020B0604020202020204" pitchFamily="34" charset="0"/>
              </a:endParaRPr>
            </a:p>
          </p:txBody>
        </p:sp>
        <p:sp>
          <p:nvSpPr>
            <p:cNvPr id="39" name="Tekstvak 38">
              <a:extLst>
                <a:ext uri="{FF2B5EF4-FFF2-40B4-BE49-F238E27FC236}">
                  <a16:creationId xmlns:a16="http://schemas.microsoft.com/office/drawing/2014/main" id="{4C12D293-8768-7F48-8014-B40991922B0F}"/>
                </a:ext>
              </a:extLst>
            </p:cNvPr>
            <p:cNvSpPr txBox="1"/>
            <p:nvPr/>
          </p:nvSpPr>
          <p:spPr>
            <a:xfrm>
              <a:off x="5040268" y="526676"/>
              <a:ext cx="2259166" cy="400110"/>
            </a:xfrm>
            <a:prstGeom prst="rect">
              <a:avLst/>
            </a:prstGeom>
            <a:noFill/>
          </p:spPr>
          <p:txBody>
            <a:bodyPr wrap="square" rtlCol="0">
              <a:spAutoFit/>
            </a:bodyPr>
            <a:lstStyle/>
            <a:p>
              <a:pPr algn="ctr"/>
              <a:r>
                <a:rPr lang="nl-NL" sz="1000"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FACULTIES</a:t>
              </a:r>
            </a:p>
            <a:p>
              <a:pPr algn="ctr"/>
              <a:r>
                <a:rPr lang="nl-NL" sz="1000"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(BEROEPSONTWIKKELING)</a:t>
              </a:r>
            </a:p>
          </p:txBody>
        </p:sp>
      </p:grpSp>
      <p:sp>
        <p:nvSpPr>
          <p:cNvPr id="40" name="Ovaal 39">
            <a:extLst>
              <a:ext uri="{FF2B5EF4-FFF2-40B4-BE49-F238E27FC236}">
                <a16:creationId xmlns:a16="http://schemas.microsoft.com/office/drawing/2014/main" id="{C8CB247F-85EF-4842-857C-1FC3B8F7CAAA}"/>
              </a:ext>
            </a:extLst>
          </p:cNvPr>
          <p:cNvSpPr/>
          <p:nvPr/>
        </p:nvSpPr>
        <p:spPr>
          <a:xfrm>
            <a:off x="4515213" y="679469"/>
            <a:ext cx="648387" cy="648387"/>
          </a:xfrm>
          <a:prstGeom prst="ellipse">
            <a:avLst/>
          </a:prstGeom>
          <a:solidFill>
            <a:srgbClr val="CD4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latin typeface="Arial" panose="020B0604020202020204" pitchFamily="34" charset="0"/>
              <a:ea typeface="PT Sans Narrow" panose="020B0506020203020204" pitchFamily="34" charset="77"/>
              <a:cs typeface="Arial" panose="020B0604020202020204" pitchFamily="34" charset="0"/>
            </a:endParaRPr>
          </a:p>
        </p:txBody>
      </p:sp>
      <p:sp>
        <p:nvSpPr>
          <p:cNvPr id="41" name="Ovaal 40">
            <a:extLst>
              <a:ext uri="{FF2B5EF4-FFF2-40B4-BE49-F238E27FC236}">
                <a16:creationId xmlns:a16="http://schemas.microsoft.com/office/drawing/2014/main" id="{DA50A53C-D1F9-3E41-9B4D-34859371FF83}"/>
              </a:ext>
            </a:extLst>
          </p:cNvPr>
          <p:cNvSpPr/>
          <p:nvPr/>
        </p:nvSpPr>
        <p:spPr>
          <a:xfrm>
            <a:off x="7151733" y="704617"/>
            <a:ext cx="648387" cy="648387"/>
          </a:xfrm>
          <a:prstGeom prst="ellipse">
            <a:avLst/>
          </a:prstGeom>
          <a:solidFill>
            <a:srgbClr val="CD4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dirty="0">
                <a:latin typeface="Arial" panose="020B0604020202020204" pitchFamily="34" charset="0"/>
                <a:ea typeface="PT Sans Narrow" panose="020B0506020203020204" pitchFamily="34" charset="77"/>
                <a:cs typeface="Arial" panose="020B0604020202020204" pitchFamily="34" charset="0"/>
              </a:rPr>
              <a:t>A&amp;R</a:t>
            </a:r>
          </a:p>
        </p:txBody>
      </p:sp>
      <p:sp>
        <p:nvSpPr>
          <p:cNvPr id="42" name="Ovaal 41">
            <a:extLst>
              <a:ext uri="{FF2B5EF4-FFF2-40B4-BE49-F238E27FC236}">
                <a16:creationId xmlns:a16="http://schemas.microsoft.com/office/drawing/2014/main" id="{D8E58DED-D0BB-F048-BAE7-B6229DE8734C}"/>
              </a:ext>
            </a:extLst>
          </p:cNvPr>
          <p:cNvSpPr/>
          <p:nvPr/>
        </p:nvSpPr>
        <p:spPr>
          <a:xfrm>
            <a:off x="7151734" y="5600300"/>
            <a:ext cx="648387" cy="648387"/>
          </a:xfrm>
          <a:prstGeom prst="ellipse">
            <a:avLst/>
          </a:prstGeom>
          <a:solidFill>
            <a:srgbClr val="CD4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dirty="0">
                <a:latin typeface="Arial" panose="020B0604020202020204" pitchFamily="34" charset="0"/>
                <a:ea typeface="PT Sans Narrow" panose="020B0506020203020204" pitchFamily="34" charset="77"/>
                <a:cs typeface="Arial" panose="020B0604020202020204" pitchFamily="34" charset="0"/>
              </a:rPr>
              <a:t>B&amp;M</a:t>
            </a:r>
          </a:p>
        </p:txBody>
      </p:sp>
      <p:sp>
        <p:nvSpPr>
          <p:cNvPr id="43" name="Ovaal 42">
            <a:extLst>
              <a:ext uri="{FF2B5EF4-FFF2-40B4-BE49-F238E27FC236}">
                <a16:creationId xmlns:a16="http://schemas.microsoft.com/office/drawing/2014/main" id="{2A7EAE06-8D46-CC41-9D66-A55FFFE26EB1}"/>
              </a:ext>
            </a:extLst>
          </p:cNvPr>
          <p:cNvSpPr/>
          <p:nvPr/>
        </p:nvSpPr>
        <p:spPr>
          <a:xfrm>
            <a:off x="4524806" y="5613860"/>
            <a:ext cx="648387" cy="648387"/>
          </a:xfrm>
          <a:prstGeom prst="ellipse">
            <a:avLst/>
          </a:prstGeom>
          <a:solidFill>
            <a:srgbClr val="CD4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dirty="0">
                <a:latin typeface="Arial" panose="020B0604020202020204" pitchFamily="34" charset="0"/>
                <a:ea typeface="PT Sans Narrow" panose="020B0506020203020204" pitchFamily="34" charset="77"/>
                <a:cs typeface="Arial" panose="020B0604020202020204" pitchFamily="34" charset="0"/>
              </a:rPr>
              <a:t>A&amp;A</a:t>
            </a:r>
          </a:p>
        </p:txBody>
      </p:sp>
      <p:sp>
        <p:nvSpPr>
          <p:cNvPr id="44" name="Tekstvak 43">
            <a:extLst>
              <a:ext uri="{FF2B5EF4-FFF2-40B4-BE49-F238E27FC236}">
                <a16:creationId xmlns:a16="http://schemas.microsoft.com/office/drawing/2014/main" id="{AD8C6FE6-4689-2E4D-9265-D6C276767556}"/>
              </a:ext>
            </a:extLst>
          </p:cNvPr>
          <p:cNvSpPr txBox="1"/>
          <p:nvPr/>
        </p:nvSpPr>
        <p:spPr>
          <a:xfrm rot="16200000">
            <a:off x="-141084" y="3279010"/>
            <a:ext cx="1972843" cy="400110"/>
          </a:xfrm>
          <a:prstGeom prst="rect">
            <a:avLst/>
          </a:prstGeom>
          <a:noFill/>
        </p:spPr>
        <p:txBody>
          <a:bodyPr wrap="square" rtlCol="0">
            <a:spAutoFit/>
          </a:bodyPr>
          <a:lstStyle/>
          <a:p>
            <a:pPr algn="ctr"/>
            <a:r>
              <a:rPr lang="nl-NL" sz="1000"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COMMUNITIES</a:t>
            </a:r>
          </a:p>
          <a:p>
            <a:pPr algn="ctr"/>
            <a:r>
              <a:rPr lang="nl-NL" sz="1000"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(AUTONOMIE LEDEN)</a:t>
            </a:r>
          </a:p>
        </p:txBody>
      </p:sp>
      <p:grpSp>
        <p:nvGrpSpPr>
          <p:cNvPr id="81" name="Groep 80">
            <a:extLst>
              <a:ext uri="{FF2B5EF4-FFF2-40B4-BE49-F238E27FC236}">
                <a16:creationId xmlns:a16="http://schemas.microsoft.com/office/drawing/2014/main" id="{F57FA29C-EA5C-C449-8F55-66D891C98B53}"/>
              </a:ext>
            </a:extLst>
          </p:cNvPr>
          <p:cNvGrpSpPr/>
          <p:nvPr/>
        </p:nvGrpSpPr>
        <p:grpSpPr>
          <a:xfrm>
            <a:off x="1105938" y="624895"/>
            <a:ext cx="1924928" cy="2092847"/>
            <a:chOff x="1105938" y="624895"/>
            <a:chExt cx="1924928" cy="2092847"/>
          </a:xfrm>
        </p:grpSpPr>
        <p:sp>
          <p:nvSpPr>
            <p:cNvPr id="45" name="Ovaal 44">
              <a:extLst>
                <a:ext uri="{FF2B5EF4-FFF2-40B4-BE49-F238E27FC236}">
                  <a16:creationId xmlns:a16="http://schemas.microsoft.com/office/drawing/2014/main" id="{D7D297A5-10DA-A944-BFEC-FEECBDAB5788}"/>
                </a:ext>
              </a:extLst>
            </p:cNvPr>
            <p:cNvSpPr/>
            <p:nvPr/>
          </p:nvSpPr>
          <p:spPr>
            <a:xfrm>
              <a:off x="1105938" y="695808"/>
              <a:ext cx="1298910" cy="1298910"/>
            </a:xfrm>
            <a:prstGeom prst="ellipse">
              <a:avLst/>
            </a:prstGeom>
            <a:solidFill>
              <a:srgbClr val="CD4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latin typeface="Arial" panose="020B0604020202020204" pitchFamily="34" charset="0"/>
                <a:ea typeface="PT Sans Narrow" panose="020B0506020203020204" pitchFamily="34" charset="77"/>
                <a:cs typeface="Arial" panose="020B0604020202020204" pitchFamily="34" charset="0"/>
              </a:endParaRPr>
            </a:p>
          </p:txBody>
        </p:sp>
        <p:sp>
          <p:nvSpPr>
            <p:cNvPr id="46" name="Ovaal 45">
              <a:extLst>
                <a:ext uri="{FF2B5EF4-FFF2-40B4-BE49-F238E27FC236}">
                  <a16:creationId xmlns:a16="http://schemas.microsoft.com/office/drawing/2014/main" id="{281818AC-EB6F-F149-8965-670E19A078A2}"/>
                </a:ext>
              </a:extLst>
            </p:cNvPr>
            <p:cNvSpPr/>
            <p:nvPr/>
          </p:nvSpPr>
          <p:spPr>
            <a:xfrm>
              <a:off x="2382479" y="624895"/>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sp>
          <p:nvSpPr>
            <p:cNvPr id="47" name="Ovaal 46">
              <a:extLst>
                <a:ext uri="{FF2B5EF4-FFF2-40B4-BE49-F238E27FC236}">
                  <a16:creationId xmlns:a16="http://schemas.microsoft.com/office/drawing/2014/main" id="{BAD5C2AE-1E41-FA42-8916-8567206AEC3C}"/>
                </a:ext>
              </a:extLst>
            </p:cNvPr>
            <p:cNvSpPr/>
            <p:nvPr/>
          </p:nvSpPr>
          <p:spPr>
            <a:xfrm>
              <a:off x="2254758" y="1745698"/>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sp>
          <p:nvSpPr>
            <p:cNvPr id="48" name="Ovaal 47">
              <a:extLst>
                <a:ext uri="{FF2B5EF4-FFF2-40B4-BE49-F238E27FC236}">
                  <a16:creationId xmlns:a16="http://schemas.microsoft.com/office/drawing/2014/main" id="{CD31BDD3-51D5-BA4A-8F32-09BA2DDB52D9}"/>
                </a:ext>
              </a:extLst>
            </p:cNvPr>
            <p:cNvSpPr/>
            <p:nvPr/>
          </p:nvSpPr>
          <p:spPr>
            <a:xfrm>
              <a:off x="1148862" y="2069355"/>
              <a:ext cx="648387" cy="648387"/>
            </a:xfrm>
            <a:prstGeom prst="ellipse">
              <a:avLst/>
            </a:prstGeom>
            <a:solidFill>
              <a:srgbClr val="CD4E18">
                <a:alpha val="50196"/>
              </a:srgbClr>
            </a:solidFill>
            <a:ln>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latin typeface="PT Sans Narrow" panose="020B0506020203020204" pitchFamily="34" charset="77"/>
                  <a:ea typeface="PT Sans Narrow" panose="020B0506020203020204" pitchFamily="34" charset="77"/>
                </a:rPr>
                <a:t>[…]</a:t>
              </a:r>
              <a:endParaRPr lang="nl-NL" sz="900" dirty="0">
                <a:latin typeface="PT Sans Narrow" panose="020B0506020203020204" pitchFamily="34" charset="77"/>
                <a:ea typeface="PT Sans Narrow" panose="020B0506020203020204" pitchFamily="34" charset="77"/>
              </a:endParaRPr>
            </a:p>
          </p:txBody>
        </p:sp>
      </p:grpSp>
      <p:grpSp>
        <p:nvGrpSpPr>
          <p:cNvPr id="86" name="Groep 85">
            <a:extLst>
              <a:ext uri="{FF2B5EF4-FFF2-40B4-BE49-F238E27FC236}">
                <a16:creationId xmlns:a16="http://schemas.microsoft.com/office/drawing/2014/main" id="{01A5B23A-A5AC-374C-8127-464ECA29C6CA}"/>
              </a:ext>
            </a:extLst>
          </p:cNvPr>
          <p:cNvGrpSpPr/>
          <p:nvPr/>
        </p:nvGrpSpPr>
        <p:grpSpPr>
          <a:xfrm>
            <a:off x="1387152" y="2972665"/>
            <a:ext cx="2048775" cy="251022"/>
            <a:chOff x="1387152" y="2972665"/>
            <a:chExt cx="2048775" cy="251022"/>
          </a:xfrm>
        </p:grpSpPr>
        <p:cxnSp>
          <p:nvCxnSpPr>
            <p:cNvPr id="67" name="Rechte verbindingslijn met pijl 66">
              <a:extLst>
                <a:ext uri="{FF2B5EF4-FFF2-40B4-BE49-F238E27FC236}">
                  <a16:creationId xmlns:a16="http://schemas.microsoft.com/office/drawing/2014/main" id="{A4254C52-DAF1-1C49-AFC8-38B68223D82A}"/>
                </a:ext>
              </a:extLst>
            </p:cNvPr>
            <p:cNvCxnSpPr/>
            <p:nvPr/>
          </p:nvCxnSpPr>
          <p:spPr>
            <a:xfrm>
              <a:off x="1473055" y="3223687"/>
              <a:ext cx="1962872" cy="0"/>
            </a:xfrm>
            <a:prstGeom prst="straightConnector1">
              <a:avLst/>
            </a:prstGeom>
            <a:ln w="76200">
              <a:solidFill>
                <a:srgbClr val="CD4E18"/>
              </a:solidFill>
              <a:tailEnd type="triangle"/>
            </a:ln>
          </p:spPr>
          <p:style>
            <a:lnRef idx="1">
              <a:schemeClr val="accent1"/>
            </a:lnRef>
            <a:fillRef idx="0">
              <a:schemeClr val="accent1"/>
            </a:fillRef>
            <a:effectRef idx="0">
              <a:schemeClr val="accent1"/>
            </a:effectRef>
            <a:fontRef idx="minor">
              <a:schemeClr val="tx1"/>
            </a:fontRef>
          </p:style>
        </p:cxnSp>
        <p:sp>
          <p:nvSpPr>
            <p:cNvPr id="68" name="Tekstvak 67">
              <a:extLst>
                <a:ext uri="{FF2B5EF4-FFF2-40B4-BE49-F238E27FC236}">
                  <a16:creationId xmlns:a16="http://schemas.microsoft.com/office/drawing/2014/main" id="{B724953E-9FBB-F940-9682-CD6AEC325702}"/>
                </a:ext>
              </a:extLst>
            </p:cNvPr>
            <p:cNvSpPr txBox="1"/>
            <p:nvPr/>
          </p:nvSpPr>
          <p:spPr>
            <a:xfrm>
              <a:off x="1387152" y="2972665"/>
              <a:ext cx="1382211" cy="246221"/>
            </a:xfrm>
            <a:prstGeom prst="rect">
              <a:avLst/>
            </a:prstGeom>
            <a:noFill/>
          </p:spPr>
          <p:txBody>
            <a:bodyPr wrap="square" rtlCol="0">
              <a:spAutoFit/>
            </a:bodyPr>
            <a:lstStyle/>
            <a:p>
              <a:r>
                <a:rPr lang="nl-NL" sz="1000"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BOTTOM-UP</a:t>
              </a:r>
            </a:p>
          </p:txBody>
        </p:sp>
      </p:grpSp>
      <p:grpSp>
        <p:nvGrpSpPr>
          <p:cNvPr id="85" name="Groep 84">
            <a:extLst>
              <a:ext uri="{FF2B5EF4-FFF2-40B4-BE49-F238E27FC236}">
                <a16:creationId xmlns:a16="http://schemas.microsoft.com/office/drawing/2014/main" id="{04D5931E-B926-E249-B9AA-1D0D19E9854E}"/>
              </a:ext>
            </a:extLst>
          </p:cNvPr>
          <p:cNvGrpSpPr/>
          <p:nvPr/>
        </p:nvGrpSpPr>
        <p:grpSpPr>
          <a:xfrm>
            <a:off x="2855266" y="3587606"/>
            <a:ext cx="2451003" cy="221773"/>
            <a:chOff x="2855266" y="3587606"/>
            <a:chExt cx="2451003" cy="221773"/>
          </a:xfrm>
        </p:grpSpPr>
        <p:cxnSp>
          <p:nvCxnSpPr>
            <p:cNvPr id="64" name="Rechte verbindingslijn met pijl 63">
              <a:extLst>
                <a:ext uri="{FF2B5EF4-FFF2-40B4-BE49-F238E27FC236}">
                  <a16:creationId xmlns:a16="http://schemas.microsoft.com/office/drawing/2014/main" id="{95EE64D1-177E-844B-9937-54B83BF8CB57}"/>
                </a:ext>
              </a:extLst>
            </p:cNvPr>
            <p:cNvCxnSpPr>
              <a:cxnSpLocks/>
            </p:cNvCxnSpPr>
            <p:nvPr/>
          </p:nvCxnSpPr>
          <p:spPr>
            <a:xfrm flipH="1">
              <a:off x="2855266" y="3587606"/>
              <a:ext cx="1669540" cy="1"/>
            </a:xfrm>
            <a:prstGeom prst="straightConnector1">
              <a:avLst/>
            </a:prstGeom>
            <a:ln w="76200">
              <a:solidFill>
                <a:srgbClr val="CD4E18"/>
              </a:solidFill>
              <a:tailEnd type="triangle"/>
            </a:ln>
          </p:spPr>
          <p:style>
            <a:lnRef idx="1">
              <a:schemeClr val="accent1"/>
            </a:lnRef>
            <a:fillRef idx="0">
              <a:schemeClr val="accent1"/>
            </a:fillRef>
            <a:effectRef idx="0">
              <a:schemeClr val="accent1"/>
            </a:effectRef>
            <a:fontRef idx="minor">
              <a:schemeClr val="tx1"/>
            </a:fontRef>
          </p:style>
        </p:cxnSp>
        <p:sp>
          <p:nvSpPr>
            <p:cNvPr id="69" name="Tekstvak 68">
              <a:extLst>
                <a:ext uri="{FF2B5EF4-FFF2-40B4-BE49-F238E27FC236}">
                  <a16:creationId xmlns:a16="http://schemas.microsoft.com/office/drawing/2014/main" id="{77656CE0-8B33-A545-B994-F61A04C4B09F}"/>
                </a:ext>
              </a:extLst>
            </p:cNvPr>
            <p:cNvSpPr txBox="1"/>
            <p:nvPr/>
          </p:nvSpPr>
          <p:spPr>
            <a:xfrm>
              <a:off x="3924058" y="3593935"/>
              <a:ext cx="1382211" cy="215444"/>
            </a:xfrm>
            <a:prstGeom prst="rect">
              <a:avLst/>
            </a:prstGeom>
            <a:noFill/>
          </p:spPr>
          <p:txBody>
            <a:bodyPr wrap="square" rtlCol="0">
              <a:spAutoFit/>
            </a:bodyPr>
            <a:lstStyle/>
            <a:p>
              <a:r>
                <a:rPr lang="nl-NL" sz="800"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TOP-DOWN</a:t>
              </a:r>
            </a:p>
          </p:txBody>
        </p:sp>
      </p:grpSp>
      <p:grpSp>
        <p:nvGrpSpPr>
          <p:cNvPr id="77" name="Groep 76">
            <a:extLst>
              <a:ext uri="{FF2B5EF4-FFF2-40B4-BE49-F238E27FC236}">
                <a16:creationId xmlns:a16="http://schemas.microsoft.com/office/drawing/2014/main" id="{96B7942E-AEA2-5542-9F26-9C557548EFD6}"/>
              </a:ext>
            </a:extLst>
          </p:cNvPr>
          <p:cNvGrpSpPr/>
          <p:nvPr/>
        </p:nvGrpSpPr>
        <p:grpSpPr>
          <a:xfrm>
            <a:off x="4769056" y="2287870"/>
            <a:ext cx="2706872" cy="2575341"/>
            <a:chOff x="4769056" y="2287870"/>
            <a:chExt cx="2706872" cy="2575341"/>
          </a:xfrm>
        </p:grpSpPr>
        <p:sp>
          <p:nvSpPr>
            <p:cNvPr id="22" name="Tekstvak 21">
              <a:extLst>
                <a:ext uri="{FF2B5EF4-FFF2-40B4-BE49-F238E27FC236}">
                  <a16:creationId xmlns:a16="http://schemas.microsoft.com/office/drawing/2014/main" id="{D4ADA641-CEBD-4441-A52A-611CA074B69C}"/>
                </a:ext>
              </a:extLst>
            </p:cNvPr>
            <p:cNvSpPr txBox="1"/>
            <p:nvPr/>
          </p:nvSpPr>
          <p:spPr>
            <a:xfrm>
              <a:off x="5088687" y="3336736"/>
              <a:ext cx="2025025" cy="307777"/>
            </a:xfrm>
            <a:prstGeom prst="rect">
              <a:avLst/>
            </a:prstGeom>
            <a:noFill/>
          </p:spPr>
          <p:txBody>
            <a:bodyPr wrap="square" rtlCol="0">
              <a:spAutoFit/>
            </a:bodyPr>
            <a:lstStyle/>
            <a:p>
              <a:pPr algn="ctr"/>
              <a:r>
                <a:rPr lang="nl-NL" sz="1400" b="1" dirty="0">
                  <a:solidFill>
                    <a:schemeClr val="tx1">
                      <a:lumMod val="65000"/>
                      <a:lumOff val="35000"/>
                    </a:schemeClr>
                  </a:solidFill>
                  <a:latin typeface="Arial" panose="020B0604020202020204" pitchFamily="34" charset="0"/>
                  <a:ea typeface="PT Sans Narrow" panose="020B0506020203020204" pitchFamily="34" charset="77"/>
                  <a:cs typeface="Arial" panose="020B0604020202020204" pitchFamily="34" charset="0"/>
                </a:rPr>
                <a:t>VISIE</a:t>
              </a:r>
            </a:p>
          </p:txBody>
        </p:sp>
        <p:pic>
          <p:nvPicPr>
            <p:cNvPr id="11" name="Afbeelding 10">
              <a:extLst>
                <a:ext uri="{FF2B5EF4-FFF2-40B4-BE49-F238E27FC236}">
                  <a16:creationId xmlns:a16="http://schemas.microsoft.com/office/drawing/2014/main" id="{426B5F3D-075F-A441-A3FB-DAA2675FDFE6}"/>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4769056" y="3719798"/>
              <a:ext cx="350799" cy="306949"/>
            </a:xfrm>
            <a:prstGeom prst="rect">
              <a:avLst/>
            </a:prstGeom>
            <a:noFill/>
            <a:ln>
              <a:noFill/>
            </a:ln>
          </p:spPr>
        </p:pic>
        <p:pic>
          <p:nvPicPr>
            <p:cNvPr id="13" name="Afbeelding 12">
              <a:extLst>
                <a:ext uri="{FF2B5EF4-FFF2-40B4-BE49-F238E27FC236}">
                  <a16:creationId xmlns:a16="http://schemas.microsoft.com/office/drawing/2014/main" id="{6BAF59EB-F401-5A42-9906-3857510F2594}"/>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5186801" y="2351787"/>
              <a:ext cx="280175" cy="323279"/>
            </a:xfrm>
            <a:prstGeom prst="rect">
              <a:avLst/>
            </a:prstGeom>
          </p:spPr>
        </p:pic>
        <p:pic>
          <p:nvPicPr>
            <p:cNvPr id="15" name="Afbeelding 14">
              <a:extLst>
                <a:ext uri="{FF2B5EF4-FFF2-40B4-BE49-F238E27FC236}">
                  <a16:creationId xmlns:a16="http://schemas.microsoft.com/office/drawing/2014/main" id="{B82A86A8-3B70-E74C-906A-5A09A7568FAA}"/>
                </a:ext>
              </a:extLst>
            </p:cNvPr>
            <p:cNvPicPr>
              <a:picLocks noChangeAspect="1"/>
            </p:cNvPicPr>
            <p:nvPr/>
          </p:nvPicPr>
          <p:blipFill>
            <a:blip r:embed="rId6">
              <a:biLevel thresh="25000"/>
            </a:blip>
            <a:stretch>
              <a:fillRect/>
            </a:stretch>
          </p:blipFill>
          <p:spPr>
            <a:xfrm>
              <a:off x="6699314" y="2287870"/>
              <a:ext cx="362216" cy="387196"/>
            </a:xfrm>
            <a:prstGeom prst="rect">
              <a:avLst/>
            </a:prstGeom>
          </p:spPr>
        </p:pic>
        <p:pic>
          <p:nvPicPr>
            <p:cNvPr id="16" name="Afbeelding 15">
              <a:extLst>
                <a:ext uri="{FF2B5EF4-FFF2-40B4-BE49-F238E27FC236}">
                  <a16:creationId xmlns:a16="http://schemas.microsoft.com/office/drawing/2014/main" id="{7C45E7E9-DFB1-2444-B490-ECFB6EE54396}"/>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7113712" y="3664531"/>
              <a:ext cx="362216" cy="362216"/>
            </a:xfrm>
            <a:prstGeom prst="rect">
              <a:avLst/>
            </a:prstGeom>
          </p:spPr>
        </p:pic>
        <p:pic>
          <p:nvPicPr>
            <p:cNvPr id="17" name="Afbeelding 16">
              <a:extLst>
                <a:ext uri="{FF2B5EF4-FFF2-40B4-BE49-F238E27FC236}">
                  <a16:creationId xmlns:a16="http://schemas.microsoft.com/office/drawing/2014/main" id="{92D16231-D058-B042-9BDB-E7379BB8D340}"/>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5972230" y="4556263"/>
              <a:ext cx="247539" cy="306948"/>
            </a:xfrm>
            <a:prstGeom prst="rect">
              <a:avLst/>
            </a:prstGeom>
          </p:spPr>
        </p:pic>
      </p:grpSp>
      <p:grpSp>
        <p:nvGrpSpPr>
          <p:cNvPr id="78" name="Groep 77">
            <a:extLst>
              <a:ext uri="{FF2B5EF4-FFF2-40B4-BE49-F238E27FC236}">
                <a16:creationId xmlns:a16="http://schemas.microsoft.com/office/drawing/2014/main" id="{B41874FF-FD62-4A46-9D25-DB495A0469E8}"/>
              </a:ext>
            </a:extLst>
          </p:cNvPr>
          <p:cNvGrpSpPr/>
          <p:nvPr/>
        </p:nvGrpSpPr>
        <p:grpSpPr>
          <a:xfrm>
            <a:off x="3682658" y="1088776"/>
            <a:ext cx="4805882" cy="4773960"/>
            <a:chOff x="3682658" y="1088776"/>
            <a:chExt cx="4805882" cy="4773960"/>
          </a:xfrm>
        </p:grpSpPr>
        <p:sp>
          <p:nvSpPr>
            <p:cNvPr id="7" name="Ovaal 6">
              <a:extLst>
                <a:ext uri="{FF2B5EF4-FFF2-40B4-BE49-F238E27FC236}">
                  <a16:creationId xmlns:a16="http://schemas.microsoft.com/office/drawing/2014/main" id="{D12A30B8-D8F3-F248-B425-940809027DA2}"/>
                </a:ext>
              </a:extLst>
            </p:cNvPr>
            <p:cNvSpPr/>
            <p:nvPr/>
          </p:nvSpPr>
          <p:spPr>
            <a:xfrm>
              <a:off x="3823853" y="1209457"/>
              <a:ext cx="4544292" cy="4544292"/>
            </a:xfrm>
            <a:prstGeom prst="ellipse">
              <a:avLst/>
            </a:prstGeom>
            <a:noFill/>
            <a:ln w="279400">
              <a:solidFill>
                <a:srgbClr val="CD4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1" name="Tekstvak 70">
              <a:extLst>
                <a:ext uri="{FF2B5EF4-FFF2-40B4-BE49-F238E27FC236}">
                  <a16:creationId xmlns:a16="http://schemas.microsoft.com/office/drawing/2014/main" id="{10CCFF3D-2F16-0D42-9330-EAB06ADF2C9D}"/>
                </a:ext>
              </a:extLst>
            </p:cNvPr>
            <p:cNvSpPr txBox="1"/>
            <p:nvPr/>
          </p:nvSpPr>
          <p:spPr>
            <a:xfrm>
              <a:off x="5431198" y="1088776"/>
              <a:ext cx="1382211" cy="246221"/>
            </a:xfrm>
            <a:prstGeom prst="rect">
              <a:avLst/>
            </a:prstGeom>
            <a:noFill/>
          </p:spPr>
          <p:txBody>
            <a:bodyPr wrap="square" rtlCol="0">
              <a:spAutoFit/>
            </a:bodyPr>
            <a:lstStyle/>
            <a:p>
              <a:pPr algn="ctr"/>
              <a:r>
                <a:rPr lang="nl-NL" sz="1000" dirty="0">
                  <a:solidFill>
                    <a:schemeClr val="bg1"/>
                  </a:solidFill>
                  <a:latin typeface="Arial" panose="020B0604020202020204" pitchFamily="34" charset="0"/>
                  <a:ea typeface="PT Sans Narrow" panose="020B0506020203020204" pitchFamily="34" charset="77"/>
                  <a:cs typeface="Arial" panose="020B0604020202020204" pitchFamily="34" charset="0"/>
                </a:rPr>
                <a:t>BESTUUR</a:t>
              </a:r>
            </a:p>
          </p:txBody>
        </p:sp>
        <p:sp>
          <p:nvSpPr>
            <p:cNvPr id="72" name="Tekstvak 71">
              <a:extLst>
                <a:ext uri="{FF2B5EF4-FFF2-40B4-BE49-F238E27FC236}">
                  <a16:creationId xmlns:a16="http://schemas.microsoft.com/office/drawing/2014/main" id="{513357C7-BEAE-3241-9DD4-25C2BB6FC005}"/>
                </a:ext>
              </a:extLst>
            </p:cNvPr>
            <p:cNvSpPr txBox="1"/>
            <p:nvPr/>
          </p:nvSpPr>
          <p:spPr>
            <a:xfrm>
              <a:off x="5418506" y="5616515"/>
              <a:ext cx="1382211" cy="246221"/>
            </a:xfrm>
            <a:prstGeom prst="rect">
              <a:avLst/>
            </a:prstGeom>
            <a:noFill/>
          </p:spPr>
          <p:txBody>
            <a:bodyPr wrap="square" rtlCol="0">
              <a:spAutoFit/>
            </a:bodyPr>
            <a:lstStyle/>
            <a:p>
              <a:pPr algn="ctr"/>
              <a:r>
                <a:rPr lang="nl-NL" sz="1000" dirty="0">
                  <a:solidFill>
                    <a:schemeClr val="bg1"/>
                  </a:solidFill>
                  <a:latin typeface="Arial" panose="020B0604020202020204" pitchFamily="34" charset="0"/>
                  <a:ea typeface="PT Sans Narrow" panose="020B0506020203020204" pitchFamily="34" charset="77"/>
                  <a:cs typeface="Arial" panose="020B0604020202020204" pitchFamily="34" charset="0"/>
                </a:rPr>
                <a:t>BESTUUR</a:t>
              </a:r>
            </a:p>
          </p:txBody>
        </p:sp>
        <p:sp>
          <p:nvSpPr>
            <p:cNvPr id="73" name="Tekstvak 72">
              <a:extLst>
                <a:ext uri="{FF2B5EF4-FFF2-40B4-BE49-F238E27FC236}">
                  <a16:creationId xmlns:a16="http://schemas.microsoft.com/office/drawing/2014/main" id="{671E1AC5-6956-4B4A-ABD8-E5B0716F78EC}"/>
                </a:ext>
              </a:extLst>
            </p:cNvPr>
            <p:cNvSpPr txBox="1"/>
            <p:nvPr/>
          </p:nvSpPr>
          <p:spPr>
            <a:xfrm rot="16200000">
              <a:off x="3114663" y="3348927"/>
              <a:ext cx="1382211" cy="246221"/>
            </a:xfrm>
            <a:prstGeom prst="rect">
              <a:avLst/>
            </a:prstGeom>
            <a:noFill/>
          </p:spPr>
          <p:txBody>
            <a:bodyPr wrap="square" rtlCol="0">
              <a:spAutoFit/>
            </a:bodyPr>
            <a:lstStyle/>
            <a:p>
              <a:pPr algn="ctr"/>
              <a:r>
                <a:rPr lang="nl-NL" sz="1000" dirty="0">
                  <a:solidFill>
                    <a:schemeClr val="bg1"/>
                  </a:solidFill>
                  <a:latin typeface="Arial" panose="020B0604020202020204" pitchFamily="34" charset="0"/>
                  <a:ea typeface="PT Sans Narrow" panose="020B0506020203020204" pitchFamily="34" charset="77"/>
                  <a:cs typeface="Arial" panose="020B0604020202020204" pitchFamily="34" charset="0"/>
                </a:rPr>
                <a:t>BESTUUR</a:t>
              </a:r>
            </a:p>
          </p:txBody>
        </p:sp>
        <p:sp>
          <p:nvSpPr>
            <p:cNvPr id="74" name="Tekstvak 73">
              <a:extLst>
                <a:ext uri="{FF2B5EF4-FFF2-40B4-BE49-F238E27FC236}">
                  <a16:creationId xmlns:a16="http://schemas.microsoft.com/office/drawing/2014/main" id="{68F6EB16-7226-944C-A536-9DC2C23FF24D}"/>
                </a:ext>
              </a:extLst>
            </p:cNvPr>
            <p:cNvSpPr txBox="1"/>
            <p:nvPr/>
          </p:nvSpPr>
          <p:spPr>
            <a:xfrm rot="5400000">
              <a:off x="7674324" y="3305889"/>
              <a:ext cx="1382211" cy="246221"/>
            </a:xfrm>
            <a:prstGeom prst="rect">
              <a:avLst/>
            </a:prstGeom>
            <a:noFill/>
          </p:spPr>
          <p:txBody>
            <a:bodyPr wrap="square" rtlCol="0">
              <a:spAutoFit/>
            </a:bodyPr>
            <a:lstStyle/>
            <a:p>
              <a:pPr algn="ctr"/>
              <a:r>
                <a:rPr lang="nl-NL" sz="1000" dirty="0">
                  <a:solidFill>
                    <a:schemeClr val="bg1"/>
                  </a:solidFill>
                  <a:latin typeface="Arial" panose="020B0604020202020204" pitchFamily="34" charset="0"/>
                  <a:ea typeface="PT Sans Narrow" panose="020B0506020203020204" pitchFamily="34" charset="77"/>
                  <a:cs typeface="Arial" panose="020B0604020202020204" pitchFamily="34" charset="0"/>
                </a:rPr>
                <a:t>BESTUUR</a:t>
              </a:r>
            </a:p>
          </p:txBody>
        </p:sp>
      </p:grpSp>
      <p:sp>
        <p:nvSpPr>
          <p:cNvPr id="2" name="Rechthoek 1">
            <a:extLst>
              <a:ext uri="{FF2B5EF4-FFF2-40B4-BE49-F238E27FC236}">
                <a16:creationId xmlns:a16="http://schemas.microsoft.com/office/drawing/2014/main" id="{580A157D-5443-D446-B2B5-9D36697F6E3F}"/>
              </a:ext>
            </a:extLst>
          </p:cNvPr>
          <p:cNvSpPr/>
          <p:nvPr/>
        </p:nvSpPr>
        <p:spPr>
          <a:xfrm>
            <a:off x="4554757" y="892902"/>
            <a:ext cx="561371" cy="215444"/>
          </a:xfrm>
          <a:prstGeom prst="rect">
            <a:avLst/>
          </a:prstGeom>
        </p:spPr>
        <p:txBody>
          <a:bodyPr wrap="none">
            <a:spAutoFit/>
          </a:bodyPr>
          <a:lstStyle/>
          <a:p>
            <a:pPr algn="ctr"/>
            <a:r>
              <a:rPr lang="nl-NL" sz="800" dirty="0">
                <a:solidFill>
                  <a:schemeClr val="bg1"/>
                </a:solidFill>
                <a:latin typeface="Arial" panose="020B0604020202020204" pitchFamily="34" charset="0"/>
                <a:ea typeface="PT Sans Narrow" panose="020B0506020203020204" pitchFamily="34" charset="77"/>
                <a:cs typeface="Arial" panose="020B0604020202020204" pitchFamily="34" charset="0"/>
              </a:rPr>
              <a:t>ETHICS</a:t>
            </a:r>
          </a:p>
        </p:txBody>
      </p:sp>
      <p:sp>
        <p:nvSpPr>
          <p:cNvPr id="6" name="Rechthoek 5">
            <a:extLst>
              <a:ext uri="{FF2B5EF4-FFF2-40B4-BE49-F238E27FC236}">
                <a16:creationId xmlns:a16="http://schemas.microsoft.com/office/drawing/2014/main" id="{6894F993-CED4-B84A-ADF0-1B76A849E61A}"/>
              </a:ext>
            </a:extLst>
          </p:cNvPr>
          <p:cNvSpPr/>
          <p:nvPr/>
        </p:nvSpPr>
        <p:spPr>
          <a:xfrm>
            <a:off x="10128051" y="1208300"/>
            <a:ext cx="1146353" cy="369332"/>
          </a:xfrm>
          <a:prstGeom prst="rect">
            <a:avLst/>
          </a:prstGeom>
        </p:spPr>
        <p:txBody>
          <a:bodyPr wrap="square">
            <a:spAutoFit/>
          </a:bodyPr>
          <a:lstStyle/>
          <a:p>
            <a:pPr algn="ctr"/>
            <a:r>
              <a:rPr lang="nl-NL" sz="900" dirty="0">
                <a:solidFill>
                  <a:schemeClr val="bg1"/>
                </a:solidFill>
                <a:latin typeface="Arial" panose="020B0604020202020204" pitchFamily="34" charset="0"/>
                <a:ea typeface="PT Sans Narrow" panose="020B0506020203020204" pitchFamily="34" charset="77"/>
                <a:cs typeface="Arial" panose="020B0604020202020204" pitchFamily="34" charset="0"/>
              </a:rPr>
              <a:t>COMMUNITIES OP SPECIALISME</a:t>
            </a:r>
          </a:p>
        </p:txBody>
      </p:sp>
      <p:sp>
        <p:nvSpPr>
          <p:cNvPr id="8" name="Rechthoek 7">
            <a:extLst>
              <a:ext uri="{FF2B5EF4-FFF2-40B4-BE49-F238E27FC236}">
                <a16:creationId xmlns:a16="http://schemas.microsoft.com/office/drawing/2014/main" id="{015E3263-9CF8-6849-870E-461DDA803C7D}"/>
              </a:ext>
            </a:extLst>
          </p:cNvPr>
          <p:cNvSpPr/>
          <p:nvPr/>
        </p:nvSpPr>
        <p:spPr>
          <a:xfrm>
            <a:off x="10200637" y="5346946"/>
            <a:ext cx="1298910" cy="369332"/>
          </a:xfrm>
          <a:prstGeom prst="rect">
            <a:avLst/>
          </a:prstGeom>
        </p:spPr>
        <p:txBody>
          <a:bodyPr wrap="square">
            <a:spAutoFit/>
          </a:bodyPr>
          <a:lstStyle/>
          <a:p>
            <a:pPr algn="ctr"/>
            <a:r>
              <a:rPr lang="nl-NL" sz="900" dirty="0">
                <a:solidFill>
                  <a:schemeClr val="bg1"/>
                </a:solidFill>
                <a:latin typeface="Arial" panose="020B0604020202020204" pitchFamily="34" charset="0"/>
                <a:ea typeface="PT Sans Narrow" panose="020B0506020203020204" pitchFamily="34" charset="77"/>
                <a:cs typeface="Arial" panose="020B0604020202020204" pitchFamily="34" charset="0"/>
              </a:rPr>
              <a:t>COMMUNITIES </a:t>
            </a:r>
          </a:p>
          <a:p>
            <a:pPr algn="ctr"/>
            <a:r>
              <a:rPr lang="nl-NL" sz="900" dirty="0">
                <a:solidFill>
                  <a:schemeClr val="bg1"/>
                </a:solidFill>
                <a:latin typeface="Arial" panose="020B0604020202020204" pitchFamily="34" charset="0"/>
                <a:ea typeface="PT Sans Narrow" panose="020B0506020203020204" pitchFamily="34" charset="77"/>
                <a:cs typeface="Arial" panose="020B0604020202020204" pitchFamily="34" charset="0"/>
              </a:rPr>
              <a:t>OP REGIO</a:t>
            </a:r>
          </a:p>
        </p:txBody>
      </p:sp>
      <p:sp>
        <p:nvSpPr>
          <p:cNvPr id="9" name="Rechthoek 8">
            <a:extLst>
              <a:ext uri="{FF2B5EF4-FFF2-40B4-BE49-F238E27FC236}">
                <a16:creationId xmlns:a16="http://schemas.microsoft.com/office/drawing/2014/main" id="{767BDFAC-84B3-6E4F-97E3-E5D7CCCDF5D9}"/>
              </a:ext>
            </a:extLst>
          </p:cNvPr>
          <p:cNvSpPr/>
          <p:nvPr/>
        </p:nvSpPr>
        <p:spPr>
          <a:xfrm>
            <a:off x="996572" y="5307647"/>
            <a:ext cx="1292965" cy="507831"/>
          </a:xfrm>
          <a:prstGeom prst="rect">
            <a:avLst/>
          </a:prstGeom>
        </p:spPr>
        <p:txBody>
          <a:bodyPr wrap="square">
            <a:spAutoFit/>
          </a:bodyPr>
          <a:lstStyle/>
          <a:p>
            <a:pPr algn="ctr"/>
            <a:r>
              <a:rPr lang="nl-NL" sz="900" dirty="0">
                <a:solidFill>
                  <a:schemeClr val="bg1"/>
                </a:solidFill>
                <a:latin typeface="Arial" panose="020B0604020202020204" pitchFamily="34" charset="0"/>
                <a:ea typeface="PT Sans Narrow" panose="020B0506020203020204" pitchFamily="34" charset="77"/>
                <a:cs typeface="Arial" panose="020B0604020202020204" pitchFamily="34" charset="0"/>
              </a:rPr>
              <a:t>COMMUNITIES OP LEVENSFASE / WERKPLEK</a:t>
            </a:r>
          </a:p>
        </p:txBody>
      </p:sp>
      <p:sp>
        <p:nvSpPr>
          <p:cNvPr id="10" name="Rechthoek 9">
            <a:extLst>
              <a:ext uri="{FF2B5EF4-FFF2-40B4-BE49-F238E27FC236}">
                <a16:creationId xmlns:a16="http://schemas.microsoft.com/office/drawing/2014/main" id="{9948FC6C-7ABC-4940-95E1-471DE15099AD}"/>
              </a:ext>
            </a:extLst>
          </p:cNvPr>
          <p:cNvSpPr/>
          <p:nvPr/>
        </p:nvSpPr>
        <p:spPr>
          <a:xfrm>
            <a:off x="1112650" y="1204042"/>
            <a:ext cx="1266730" cy="369332"/>
          </a:xfrm>
          <a:prstGeom prst="rect">
            <a:avLst/>
          </a:prstGeom>
        </p:spPr>
        <p:txBody>
          <a:bodyPr wrap="square">
            <a:spAutoFit/>
          </a:bodyPr>
          <a:lstStyle/>
          <a:p>
            <a:pPr algn="ctr"/>
            <a:r>
              <a:rPr lang="nl-NL" sz="900" dirty="0">
                <a:solidFill>
                  <a:schemeClr val="bg1"/>
                </a:solidFill>
                <a:latin typeface="Arial" panose="020B0604020202020204" pitchFamily="34" charset="0"/>
                <a:ea typeface="PT Sans Narrow" panose="020B0506020203020204" pitchFamily="34" charset="77"/>
                <a:cs typeface="Arial" panose="020B0604020202020204" pitchFamily="34" charset="0"/>
              </a:rPr>
              <a:t>COMMUNITIES </a:t>
            </a:r>
          </a:p>
          <a:p>
            <a:pPr algn="ctr"/>
            <a:r>
              <a:rPr lang="nl-NL" sz="900" dirty="0">
                <a:solidFill>
                  <a:schemeClr val="bg1"/>
                </a:solidFill>
                <a:latin typeface="Arial" panose="020B0604020202020204" pitchFamily="34" charset="0"/>
                <a:ea typeface="PT Sans Narrow" panose="020B0506020203020204" pitchFamily="34" charset="77"/>
                <a:cs typeface="Arial" panose="020B0604020202020204" pitchFamily="34" charset="0"/>
              </a:rPr>
              <a:t>OP SECTOR</a:t>
            </a:r>
          </a:p>
        </p:txBody>
      </p:sp>
    </p:spTree>
    <p:extLst>
      <p:ext uri="{BB962C8B-B14F-4D97-AF65-F5344CB8AC3E}">
        <p14:creationId xmlns:p14="http://schemas.microsoft.com/office/powerpoint/2010/main" val="22815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0" grpId="0" animBg="1"/>
      <p:bldP spid="41" grpId="0" animBg="1"/>
      <p:bldP spid="42" grpId="0" animBg="1"/>
      <p:bldP spid="43" grpId="0"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BFEEBD6-E0E6-EA44-BC9E-71ECDCBE4953}"/>
              </a:ext>
            </a:extLst>
          </p:cNvPr>
          <p:cNvSpPr txBox="1">
            <a:spLocks/>
          </p:cNvSpPr>
          <p:nvPr/>
        </p:nvSpPr>
        <p:spPr>
          <a:xfrm>
            <a:off x="790574" y="367541"/>
            <a:ext cx="10652125" cy="119455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nl-NL" sz="4000" b="1" dirty="0">
                <a:solidFill>
                  <a:schemeClr val="bg1"/>
                </a:solidFill>
              </a:rPr>
              <a:t>Positie ALV; taken en bevoegdheden blijven hetzelfde</a:t>
            </a:r>
          </a:p>
        </p:txBody>
      </p:sp>
      <p:sp>
        <p:nvSpPr>
          <p:cNvPr id="7" name="Tijdelijke aanduiding voor inhoud 2">
            <a:extLst>
              <a:ext uri="{FF2B5EF4-FFF2-40B4-BE49-F238E27FC236}">
                <a16:creationId xmlns:a16="http://schemas.microsoft.com/office/drawing/2014/main" id="{4AAB492C-68FC-A742-AA28-EC17B019522D}"/>
              </a:ext>
            </a:extLst>
          </p:cNvPr>
          <p:cNvSpPr txBox="1">
            <a:spLocks/>
          </p:cNvSpPr>
          <p:nvPr/>
        </p:nvSpPr>
        <p:spPr>
          <a:xfrm>
            <a:off x="838200" y="2002536"/>
            <a:ext cx="10515600" cy="35204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500" b="1" dirty="0">
                <a:solidFill>
                  <a:schemeClr val="bg1"/>
                </a:solidFill>
              </a:rPr>
              <a:t>Verordeningen</a:t>
            </a:r>
          </a:p>
          <a:p>
            <a:r>
              <a:rPr lang="nl-NL" sz="2500" b="1" dirty="0">
                <a:solidFill>
                  <a:schemeClr val="bg1"/>
                </a:solidFill>
              </a:rPr>
              <a:t>Begroting en jaarrekening</a:t>
            </a:r>
          </a:p>
          <a:p>
            <a:r>
              <a:rPr lang="nl-NL" sz="2500" b="1" dirty="0">
                <a:solidFill>
                  <a:schemeClr val="bg1"/>
                </a:solidFill>
              </a:rPr>
              <a:t>Benoeming voorzitter, bestuursleden en accountant</a:t>
            </a:r>
          </a:p>
          <a:p>
            <a:r>
              <a:rPr lang="nl-NL" sz="2500" b="1" dirty="0">
                <a:solidFill>
                  <a:schemeClr val="bg1"/>
                </a:solidFill>
              </a:rPr>
              <a:t>Toezicht</a:t>
            </a:r>
          </a:p>
        </p:txBody>
      </p:sp>
    </p:spTree>
    <p:extLst>
      <p:ext uri="{BB962C8B-B14F-4D97-AF65-F5344CB8AC3E}">
        <p14:creationId xmlns:p14="http://schemas.microsoft.com/office/powerpoint/2010/main" val="167613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DCAD8465-0AF2-8244-9D04-7F95AC0A37E9}"/>
              </a:ext>
            </a:extLst>
          </p:cNvPr>
          <p:cNvPicPr>
            <a:picLocks noChangeAspect="1"/>
          </p:cNvPicPr>
          <p:nvPr/>
        </p:nvPicPr>
        <p:blipFill rotWithShape="1">
          <a:blip r:embed="rId3"/>
          <a:srcRect l="190" t="17924" r="190" b="7365"/>
          <a:stretch/>
        </p:blipFill>
        <p:spPr>
          <a:xfrm>
            <a:off x="0" y="0"/>
            <a:ext cx="12192000" cy="5588473"/>
          </a:xfrm>
          <a:prstGeom prst="rect">
            <a:avLst/>
          </a:prstGeom>
        </p:spPr>
      </p:pic>
      <p:sp>
        <p:nvSpPr>
          <p:cNvPr id="6" name="Rechthoek 5">
            <a:extLst>
              <a:ext uri="{FF2B5EF4-FFF2-40B4-BE49-F238E27FC236}">
                <a16:creationId xmlns:a16="http://schemas.microsoft.com/office/drawing/2014/main" id="{BA291AEE-82A9-DC46-92B1-BA6AB7E1BA15}"/>
              </a:ext>
            </a:extLst>
          </p:cNvPr>
          <p:cNvSpPr/>
          <p:nvPr/>
        </p:nvSpPr>
        <p:spPr>
          <a:xfrm>
            <a:off x="0" y="1"/>
            <a:ext cx="12192000" cy="5588472"/>
          </a:xfrm>
          <a:prstGeom prst="rect">
            <a:avLst/>
          </a:prstGeom>
          <a:solidFill>
            <a:srgbClr val="E7660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9900"/>
              </a:solidFill>
            </a:endParaRPr>
          </a:p>
        </p:txBody>
      </p:sp>
      <p:sp>
        <p:nvSpPr>
          <p:cNvPr id="7" name="Tijdelijke aanduiding voor inhoud 2">
            <a:extLst>
              <a:ext uri="{FF2B5EF4-FFF2-40B4-BE49-F238E27FC236}">
                <a16:creationId xmlns:a16="http://schemas.microsoft.com/office/drawing/2014/main" id="{19E28437-5909-D943-8A03-72C787BFBE99}"/>
              </a:ext>
            </a:extLst>
          </p:cNvPr>
          <p:cNvSpPr txBox="1">
            <a:spLocks/>
          </p:cNvSpPr>
          <p:nvPr/>
        </p:nvSpPr>
        <p:spPr>
          <a:xfrm>
            <a:off x="838200" y="2157589"/>
            <a:ext cx="10515600" cy="2027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4000" b="1" dirty="0">
                <a:solidFill>
                  <a:schemeClr val="bg1"/>
                </a:solidFill>
              </a:rPr>
              <a:t>Bepalend voor succes nieuwe </a:t>
            </a:r>
          </a:p>
          <a:p>
            <a:pPr marL="0" indent="0" algn="ctr">
              <a:buNone/>
            </a:pPr>
            <a:r>
              <a:rPr lang="nl-NL" sz="4000" b="1" dirty="0" err="1">
                <a:solidFill>
                  <a:schemeClr val="bg1"/>
                </a:solidFill>
              </a:rPr>
              <a:t>governance</a:t>
            </a:r>
            <a:r>
              <a:rPr lang="nl-NL" sz="4000" b="1" dirty="0">
                <a:solidFill>
                  <a:schemeClr val="bg1"/>
                </a:solidFill>
              </a:rPr>
              <a:t> en beroepsgroep</a:t>
            </a:r>
          </a:p>
        </p:txBody>
      </p:sp>
      <p:sp>
        <p:nvSpPr>
          <p:cNvPr id="5" name="Tijdelijke aanduiding voor inhoud 2">
            <a:extLst>
              <a:ext uri="{FF2B5EF4-FFF2-40B4-BE49-F238E27FC236}">
                <a16:creationId xmlns:a16="http://schemas.microsoft.com/office/drawing/2014/main" id="{5457E3CE-244E-9742-B868-7DB3500F6B22}"/>
              </a:ext>
            </a:extLst>
          </p:cNvPr>
          <p:cNvSpPr txBox="1">
            <a:spLocks/>
          </p:cNvSpPr>
          <p:nvPr/>
        </p:nvSpPr>
        <p:spPr>
          <a:xfrm>
            <a:off x="838200" y="1146936"/>
            <a:ext cx="10515600" cy="1010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6000" b="1" dirty="0">
                <a:solidFill>
                  <a:schemeClr val="bg1"/>
                </a:solidFill>
              </a:rPr>
              <a:t>Gedrag &amp; Cultuur</a:t>
            </a:r>
            <a:endParaRPr lang="nl-NL" sz="6000" dirty="0">
              <a:solidFill>
                <a:schemeClr val="bg1"/>
              </a:solidFill>
            </a:endParaRPr>
          </a:p>
        </p:txBody>
      </p:sp>
    </p:spTree>
    <p:extLst>
      <p:ext uri="{BB962C8B-B14F-4D97-AF65-F5344CB8AC3E}">
        <p14:creationId xmlns:p14="http://schemas.microsoft.com/office/powerpoint/2010/main" val="2516894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337DC5C-74B9-3A4A-B6DD-1460513ECBCD}"/>
              </a:ext>
            </a:extLst>
          </p:cNvPr>
          <p:cNvSpPr txBox="1">
            <a:spLocks/>
          </p:cNvSpPr>
          <p:nvPr/>
        </p:nvSpPr>
        <p:spPr>
          <a:xfrm>
            <a:off x="838200" y="365125"/>
            <a:ext cx="10515600" cy="1180211"/>
          </a:xfrm>
          <a:prstGeom prst="rect">
            <a:avLst/>
          </a:prstGeom>
        </p:spPr>
        <p:txBody>
          <a:bodyPr>
            <a:no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endParaRPr lang="nl-NL" b="1" dirty="0">
              <a:solidFill>
                <a:schemeClr val="bg1"/>
              </a:solidFill>
            </a:endParaRPr>
          </a:p>
          <a:p>
            <a:r>
              <a:rPr lang="nl-NL" b="1" dirty="0">
                <a:solidFill>
                  <a:schemeClr val="bg1"/>
                </a:solidFill>
              </a:rPr>
              <a:t>Cultuur &amp; gedrag</a:t>
            </a:r>
          </a:p>
          <a:p>
            <a:r>
              <a:rPr lang="nl-NL" sz="4000" b="1" dirty="0">
                <a:solidFill>
                  <a:schemeClr val="bg1"/>
                </a:solidFill>
              </a:rPr>
              <a:t>Sleutel voor succes: intern</a:t>
            </a:r>
          </a:p>
        </p:txBody>
      </p:sp>
      <p:sp>
        <p:nvSpPr>
          <p:cNvPr id="7" name="Tijdelijke aanduiding voor inhoud 2">
            <a:extLst>
              <a:ext uri="{FF2B5EF4-FFF2-40B4-BE49-F238E27FC236}">
                <a16:creationId xmlns:a16="http://schemas.microsoft.com/office/drawing/2014/main" id="{57BA3DB1-ED08-ED44-8B73-BDFB53C67B57}"/>
              </a:ext>
            </a:extLst>
          </p:cNvPr>
          <p:cNvSpPr txBox="1">
            <a:spLocks/>
          </p:cNvSpPr>
          <p:nvPr/>
        </p:nvSpPr>
        <p:spPr>
          <a:xfrm>
            <a:off x="838200" y="2034480"/>
            <a:ext cx="10515600" cy="3241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NL" sz="2500" b="1" dirty="0">
                <a:solidFill>
                  <a:schemeClr val="bg1"/>
                </a:solidFill>
              </a:rPr>
              <a:t>Bereidheid om:</a:t>
            </a:r>
          </a:p>
          <a:p>
            <a:pPr lvl="1">
              <a:lnSpc>
                <a:spcPct val="100000"/>
              </a:lnSpc>
            </a:pPr>
            <a:r>
              <a:rPr lang="nl-NL" sz="2500" b="1" dirty="0">
                <a:solidFill>
                  <a:schemeClr val="bg1"/>
                </a:solidFill>
              </a:rPr>
              <a:t>samen op te trekken</a:t>
            </a:r>
          </a:p>
          <a:p>
            <a:pPr lvl="1">
              <a:lnSpc>
                <a:spcPct val="100000"/>
              </a:lnSpc>
            </a:pPr>
            <a:r>
              <a:rPr lang="nl-NL" sz="2500" b="1" dirty="0">
                <a:solidFill>
                  <a:schemeClr val="bg1"/>
                </a:solidFill>
              </a:rPr>
              <a:t>het experiment aan te gaan</a:t>
            </a:r>
          </a:p>
          <a:p>
            <a:pPr>
              <a:lnSpc>
                <a:spcPct val="100000"/>
              </a:lnSpc>
            </a:pPr>
            <a:r>
              <a:rPr lang="nl-NL" sz="2500" b="1" dirty="0">
                <a:solidFill>
                  <a:schemeClr val="bg1"/>
                </a:solidFill>
              </a:rPr>
              <a:t>Kracht en eenheid uitstralen richting samenleving</a:t>
            </a:r>
          </a:p>
          <a:p>
            <a:pPr>
              <a:lnSpc>
                <a:spcPct val="100000"/>
              </a:lnSpc>
            </a:pPr>
            <a:r>
              <a:rPr lang="nl-NL" sz="2500" b="1" dirty="0">
                <a:solidFill>
                  <a:schemeClr val="bg1"/>
                </a:solidFill>
              </a:rPr>
              <a:t>Het durven loslaten van verworven posities</a:t>
            </a:r>
          </a:p>
          <a:p>
            <a:pPr>
              <a:lnSpc>
                <a:spcPct val="100000"/>
              </a:lnSpc>
            </a:pPr>
            <a:r>
              <a:rPr lang="nl-NL" sz="2500" b="1" dirty="0">
                <a:solidFill>
                  <a:schemeClr val="bg1"/>
                </a:solidFill>
              </a:rPr>
              <a:t>Een open naar buiten gerichte attitude</a:t>
            </a:r>
          </a:p>
        </p:txBody>
      </p:sp>
    </p:spTree>
    <p:extLst>
      <p:ext uri="{BB962C8B-B14F-4D97-AF65-F5344CB8AC3E}">
        <p14:creationId xmlns:p14="http://schemas.microsoft.com/office/powerpoint/2010/main" val="3350291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337DC5C-74B9-3A4A-B6DD-1460513ECBCD}"/>
              </a:ext>
            </a:extLst>
          </p:cNvPr>
          <p:cNvSpPr txBox="1">
            <a:spLocks/>
          </p:cNvSpPr>
          <p:nvPr/>
        </p:nvSpPr>
        <p:spPr>
          <a:xfrm>
            <a:off x="838200" y="365125"/>
            <a:ext cx="10515600" cy="1180211"/>
          </a:xfrm>
          <a:prstGeom prst="rect">
            <a:avLst/>
          </a:prstGeom>
        </p:spPr>
        <p:txBody>
          <a:bodyPr>
            <a:no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endParaRPr lang="nl-NL" b="1" dirty="0">
              <a:solidFill>
                <a:schemeClr val="bg1"/>
              </a:solidFill>
            </a:endParaRPr>
          </a:p>
          <a:p>
            <a:r>
              <a:rPr lang="nl-NL" b="1" dirty="0">
                <a:solidFill>
                  <a:schemeClr val="bg1"/>
                </a:solidFill>
              </a:rPr>
              <a:t>Cultuur &amp; gedrag</a:t>
            </a:r>
          </a:p>
          <a:p>
            <a:r>
              <a:rPr lang="nl-NL" sz="4000" b="1" dirty="0">
                <a:solidFill>
                  <a:schemeClr val="bg1"/>
                </a:solidFill>
              </a:rPr>
              <a:t>Sleutel voor succes: extern</a:t>
            </a:r>
          </a:p>
        </p:txBody>
      </p:sp>
      <p:sp>
        <p:nvSpPr>
          <p:cNvPr id="7" name="Tijdelijke aanduiding voor inhoud 2">
            <a:extLst>
              <a:ext uri="{FF2B5EF4-FFF2-40B4-BE49-F238E27FC236}">
                <a16:creationId xmlns:a16="http://schemas.microsoft.com/office/drawing/2014/main" id="{57BA3DB1-ED08-ED44-8B73-BDFB53C67B57}"/>
              </a:ext>
            </a:extLst>
          </p:cNvPr>
          <p:cNvSpPr txBox="1">
            <a:spLocks/>
          </p:cNvSpPr>
          <p:nvPr/>
        </p:nvSpPr>
        <p:spPr>
          <a:xfrm>
            <a:off x="838200" y="2034480"/>
            <a:ext cx="10515600" cy="32416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nl-NL" sz="2500" b="1" dirty="0">
                <a:solidFill>
                  <a:schemeClr val="bg1"/>
                </a:solidFill>
              </a:rPr>
              <a:t>Minder nadruk op compliance en het mijden van risico’s</a:t>
            </a:r>
          </a:p>
          <a:p>
            <a:pPr>
              <a:lnSpc>
                <a:spcPct val="100000"/>
              </a:lnSpc>
            </a:pPr>
            <a:r>
              <a:rPr lang="nl-NL" sz="2500" b="1" dirty="0">
                <a:solidFill>
                  <a:schemeClr val="bg1"/>
                </a:solidFill>
              </a:rPr>
              <a:t>Buiten de lijntjes durven kleuren  </a:t>
            </a:r>
          </a:p>
          <a:p>
            <a:pPr>
              <a:lnSpc>
                <a:spcPct val="100000"/>
              </a:lnSpc>
            </a:pPr>
            <a:r>
              <a:rPr lang="nl-NL" sz="2500" b="1" dirty="0">
                <a:solidFill>
                  <a:schemeClr val="bg1"/>
                </a:solidFill>
              </a:rPr>
              <a:t>Meer geloof in eigen professional judgement en dit ook uitdragen</a:t>
            </a:r>
          </a:p>
          <a:p>
            <a:pPr>
              <a:lnSpc>
                <a:spcPct val="100000"/>
              </a:lnSpc>
            </a:pPr>
            <a:r>
              <a:rPr lang="nl-NL" sz="2500" b="1" dirty="0">
                <a:solidFill>
                  <a:schemeClr val="bg1"/>
                </a:solidFill>
              </a:rPr>
              <a:t>Leiderschap tonen en samenleving meenemen bij wat van de accountant mag worden verwacht</a:t>
            </a:r>
          </a:p>
          <a:p>
            <a:pPr>
              <a:lnSpc>
                <a:spcPct val="100000"/>
              </a:lnSpc>
            </a:pPr>
            <a:r>
              <a:rPr lang="nl-NL" sz="2500" b="1" dirty="0">
                <a:solidFill>
                  <a:schemeClr val="bg1"/>
                </a:solidFill>
              </a:rPr>
              <a:t>Actief deelnemen aan maatschappelijk debat</a:t>
            </a:r>
          </a:p>
        </p:txBody>
      </p:sp>
    </p:spTree>
    <p:extLst>
      <p:ext uri="{BB962C8B-B14F-4D97-AF65-F5344CB8AC3E}">
        <p14:creationId xmlns:p14="http://schemas.microsoft.com/office/powerpoint/2010/main" val="984125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337DC5C-74B9-3A4A-B6DD-1460513ECBCD}"/>
              </a:ext>
            </a:extLst>
          </p:cNvPr>
          <p:cNvSpPr txBox="1">
            <a:spLocks/>
          </p:cNvSpPr>
          <p:nvPr/>
        </p:nvSpPr>
        <p:spPr>
          <a:xfrm>
            <a:off x="838200" y="365125"/>
            <a:ext cx="10515600" cy="1180211"/>
          </a:xfrm>
          <a:prstGeom prst="rect">
            <a:avLst/>
          </a:prstGeom>
        </p:spPr>
        <p:txBody>
          <a:bodyPr>
            <a:no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nl-NL" sz="4000" b="1" dirty="0">
                <a:solidFill>
                  <a:schemeClr val="bg1"/>
                </a:solidFill>
              </a:rPr>
              <a:t>Tijdpad</a:t>
            </a:r>
          </a:p>
        </p:txBody>
      </p:sp>
      <p:sp>
        <p:nvSpPr>
          <p:cNvPr id="7" name="Tijdelijke aanduiding voor inhoud 2">
            <a:extLst>
              <a:ext uri="{FF2B5EF4-FFF2-40B4-BE49-F238E27FC236}">
                <a16:creationId xmlns:a16="http://schemas.microsoft.com/office/drawing/2014/main" id="{57BA3DB1-ED08-ED44-8B73-BDFB53C67B57}"/>
              </a:ext>
            </a:extLst>
          </p:cNvPr>
          <p:cNvSpPr txBox="1">
            <a:spLocks/>
          </p:cNvSpPr>
          <p:nvPr/>
        </p:nvSpPr>
        <p:spPr>
          <a:xfrm>
            <a:off x="2932044" y="531161"/>
            <a:ext cx="10515600" cy="47034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500" b="1" dirty="0">
                <a:solidFill>
                  <a:schemeClr val="bg1"/>
                </a:solidFill>
              </a:rPr>
              <a:t>17 december</a:t>
            </a:r>
          </a:p>
          <a:p>
            <a:pPr marL="0" indent="0">
              <a:buNone/>
              <a:tabLst>
                <a:tab pos="266700" algn="l"/>
              </a:tabLst>
            </a:pPr>
            <a:r>
              <a:rPr lang="nl-NL" sz="2500" dirty="0">
                <a:solidFill>
                  <a:schemeClr val="bg1"/>
                </a:solidFill>
              </a:rPr>
              <a:t>	ALV;  Goedkeuring verordening bestuurssamenstelling, </a:t>
            </a:r>
          </a:p>
          <a:p>
            <a:pPr marL="0" indent="0">
              <a:buNone/>
              <a:tabLst>
                <a:tab pos="266700" algn="l"/>
              </a:tabLst>
            </a:pPr>
            <a:r>
              <a:rPr lang="nl-NL" sz="2500" dirty="0">
                <a:solidFill>
                  <a:schemeClr val="bg1"/>
                </a:solidFill>
              </a:rPr>
              <a:t>	positieve peiling over de nieuwe </a:t>
            </a:r>
            <a:r>
              <a:rPr lang="nl-NL" sz="2500" dirty="0" err="1">
                <a:solidFill>
                  <a:schemeClr val="bg1"/>
                </a:solidFill>
              </a:rPr>
              <a:t>governance</a:t>
            </a:r>
            <a:r>
              <a:rPr lang="nl-NL" sz="2500" dirty="0">
                <a:solidFill>
                  <a:schemeClr val="bg1"/>
                </a:solidFill>
              </a:rPr>
              <a:t>-principes</a:t>
            </a:r>
          </a:p>
          <a:p>
            <a:r>
              <a:rPr lang="nl-NL" sz="2500" b="1" dirty="0">
                <a:solidFill>
                  <a:schemeClr val="bg1"/>
                </a:solidFill>
              </a:rPr>
              <a:t>Januari 2019 - zomer 2020</a:t>
            </a:r>
          </a:p>
          <a:p>
            <a:pPr marL="0" lvl="1" indent="0">
              <a:spcBef>
                <a:spcPts val="1000"/>
              </a:spcBef>
              <a:buNone/>
              <a:tabLst>
                <a:tab pos="266700" algn="l"/>
              </a:tabLst>
            </a:pPr>
            <a:r>
              <a:rPr lang="nl-NL" sz="2500" dirty="0">
                <a:solidFill>
                  <a:schemeClr val="bg1"/>
                </a:solidFill>
              </a:rPr>
              <a:t>	Uitwerking nieuwe </a:t>
            </a:r>
            <a:r>
              <a:rPr lang="nl-NL" sz="2500" dirty="0" err="1">
                <a:solidFill>
                  <a:schemeClr val="bg1"/>
                </a:solidFill>
              </a:rPr>
              <a:t>governance</a:t>
            </a:r>
            <a:r>
              <a:rPr lang="nl-NL" sz="2500" dirty="0">
                <a:solidFill>
                  <a:schemeClr val="bg1"/>
                </a:solidFill>
              </a:rPr>
              <a:t>, inclusief een daarop </a:t>
            </a:r>
          </a:p>
          <a:p>
            <a:pPr marL="0" lvl="1" indent="0">
              <a:spcBef>
                <a:spcPts val="1000"/>
              </a:spcBef>
              <a:buNone/>
              <a:tabLst>
                <a:tab pos="266700" algn="l"/>
              </a:tabLst>
            </a:pPr>
            <a:r>
              <a:rPr lang="nl-NL" sz="2500" dirty="0">
                <a:solidFill>
                  <a:schemeClr val="bg1"/>
                </a:solidFill>
              </a:rPr>
              <a:t>	toegerust contributiemodel + wetswijziging</a:t>
            </a:r>
          </a:p>
          <a:p>
            <a:r>
              <a:rPr lang="nl-NL" sz="2500" b="1" dirty="0">
                <a:solidFill>
                  <a:schemeClr val="bg1"/>
                </a:solidFill>
              </a:rPr>
              <a:t>Juni 2020</a:t>
            </a:r>
          </a:p>
          <a:p>
            <a:pPr marL="0" indent="0">
              <a:buNone/>
              <a:tabLst>
                <a:tab pos="266700" algn="l"/>
              </a:tabLst>
            </a:pPr>
            <a:r>
              <a:rPr lang="nl-NL" sz="2500" dirty="0">
                <a:solidFill>
                  <a:schemeClr val="bg1"/>
                </a:solidFill>
              </a:rPr>
              <a:t>	ALV Finale besluitvorming nieuwe </a:t>
            </a:r>
            <a:r>
              <a:rPr lang="nl-NL" sz="2500" dirty="0" err="1">
                <a:solidFill>
                  <a:schemeClr val="bg1"/>
                </a:solidFill>
              </a:rPr>
              <a:t>governance</a:t>
            </a:r>
            <a:r>
              <a:rPr lang="nl-NL" sz="2500" dirty="0">
                <a:solidFill>
                  <a:schemeClr val="bg1"/>
                </a:solidFill>
              </a:rPr>
              <a:t>.</a:t>
            </a:r>
          </a:p>
        </p:txBody>
      </p:sp>
    </p:spTree>
    <p:extLst>
      <p:ext uri="{BB962C8B-B14F-4D97-AF65-F5344CB8AC3E}">
        <p14:creationId xmlns:p14="http://schemas.microsoft.com/office/powerpoint/2010/main" val="2765101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EAAF605-F1BD-CC44-BF06-8A3DDE3C1EC0}"/>
              </a:ext>
            </a:extLst>
          </p:cNvPr>
          <p:cNvSpPr txBox="1">
            <a:spLocks/>
          </p:cNvSpPr>
          <p:nvPr/>
        </p:nvSpPr>
        <p:spPr>
          <a:xfrm>
            <a:off x="838200" y="393700"/>
            <a:ext cx="10515600" cy="1143000"/>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endParaRPr lang="nl-NL" sz="4000" b="1" dirty="0">
              <a:solidFill>
                <a:schemeClr val="bg1"/>
              </a:solidFill>
            </a:endParaRPr>
          </a:p>
          <a:p>
            <a:r>
              <a:rPr lang="nl-NL" sz="4000" b="1" dirty="0">
                <a:solidFill>
                  <a:schemeClr val="bg1"/>
                </a:solidFill>
              </a:rPr>
              <a:t>Samenleving is veranderd</a:t>
            </a:r>
          </a:p>
        </p:txBody>
      </p:sp>
      <p:sp>
        <p:nvSpPr>
          <p:cNvPr id="7" name="Tijdelijke aanduiding voor inhoud 2">
            <a:extLst>
              <a:ext uri="{FF2B5EF4-FFF2-40B4-BE49-F238E27FC236}">
                <a16:creationId xmlns:a16="http://schemas.microsoft.com/office/drawing/2014/main" id="{5315EC8C-75AF-D64B-BC1A-C8EAA5DCA1E8}"/>
              </a:ext>
            </a:extLst>
          </p:cNvPr>
          <p:cNvSpPr txBox="1">
            <a:spLocks/>
          </p:cNvSpPr>
          <p:nvPr/>
        </p:nvSpPr>
        <p:spPr>
          <a:xfrm>
            <a:off x="838200" y="1693105"/>
            <a:ext cx="10515600" cy="38821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2000" b="1" dirty="0">
              <a:solidFill>
                <a:schemeClr val="bg1"/>
              </a:solidFill>
            </a:endParaRPr>
          </a:p>
          <a:p>
            <a:r>
              <a:rPr lang="nl-NL" sz="2000" b="1" dirty="0">
                <a:solidFill>
                  <a:schemeClr val="bg1"/>
                </a:solidFill>
              </a:rPr>
              <a:t>Gezag gevestigde orde is geen vanzelfsprekendheid</a:t>
            </a:r>
          </a:p>
          <a:p>
            <a:r>
              <a:rPr lang="nl-NL" sz="2000" b="1" dirty="0">
                <a:solidFill>
                  <a:schemeClr val="bg1"/>
                </a:solidFill>
              </a:rPr>
              <a:t>Toenemend populisme</a:t>
            </a:r>
          </a:p>
          <a:p>
            <a:r>
              <a:rPr lang="nl-NL" sz="2000" b="1" dirty="0">
                <a:solidFill>
                  <a:schemeClr val="bg1"/>
                </a:solidFill>
              </a:rPr>
              <a:t>Wij/zij denken</a:t>
            </a:r>
          </a:p>
          <a:p>
            <a:r>
              <a:rPr lang="nl-NL" sz="2000" b="1" dirty="0">
                <a:solidFill>
                  <a:schemeClr val="bg1"/>
                </a:solidFill>
              </a:rPr>
              <a:t>Accountants worden kritisch gevolgd door AFM, politiek en MCA</a:t>
            </a:r>
          </a:p>
          <a:p>
            <a:endParaRPr lang="nl-NL" sz="2000" dirty="0">
              <a:solidFill>
                <a:schemeClr val="bg1"/>
              </a:solidFill>
            </a:endParaRPr>
          </a:p>
        </p:txBody>
      </p:sp>
    </p:spTree>
    <p:extLst>
      <p:ext uri="{BB962C8B-B14F-4D97-AF65-F5344CB8AC3E}">
        <p14:creationId xmlns:p14="http://schemas.microsoft.com/office/powerpoint/2010/main" val="377742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DBF77F8D-D19B-A545-B37B-B24E3E77D43C}"/>
              </a:ext>
            </a:extLst>
          </p:cNvPr>
          <p:cNvSpPr/>
          <p:nvPr/>
        </p:nvSpPr>
        <p:spPr>
          <a:xfrm>
            <a:off x="4242816" y="0"/>
            <a:ext cx="7949184" cy="5605272"/>
          </a:xfrm>
          <a:prstGeom prst="rect">
            <a:avLst/>
          </a:prstGeom>
          <a:solidFill>
            <a:srgbClr val="C857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51B635D8-76A3-5D42-AE24-E9428F7BCC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65" t="9469" r="11921" b="14117"/>
          <a:stretch/>
        </p:blipFill>
        <p:spPr>
          <a:xfrm>
            <a:off x="4708974" y="274320"/>
            <a:ext cx="7346205" cy="5248982"/>
          </a:xfrm>
          <a:prstGeom prst="rect">
            <a:avLst/>
          </a:prstGeom>
        </p:spPr>
      </p:pic>
      <p:sp>
        <p:nvSpPr>
          <p:cNvPr id="7" name="Titel 1">
            <a:extLst>
              <a:ext uri="{FF2B5EF4-FFF2-40B4-BE49-F238E27FC236}">
                <a16:creationId xmlns:a16="http://schemas.microsoft.com/office/drawing/2014/main" id="{27038321-D04A-8941-997D-789B64DDA0C1}"/>
              </a:ext>
            </a:extLst>
          </p:cNvPr>
          <p:cNvSpPr txBox="1">
            <a:spLocks/>
          </p:cNvSpPr>
          <p:nvPr/>
        </p:nvSpPr>
        <p:spPr>
          <a:xfrm>
            <a:off x="838200" y="365125"/>
            <a:ext cx="10515600" cy="2716403"/>
          </a:xfrm>
          <a:prstGeom prst="rect">
            <a:avLst/>
          </a:prstGeom>
        </p:spPr>
        <p:txBody>
          <a:bodyPr>
            <a:norm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endParaRPr lang="nl-NL" sz="3000" b="1" dirty="0">
              <a:solidFill>
                <a:schemeClr val="bg1"/>
              </a:solidFill>
            </a:endParaRPr>
          </a:p>
          <a:p>
            <a:r>
              <a:rPr lang="nl-NL" sz="3000" b="1" dirty="0">
                <a:solidFill>
                  <a:schemeClr val="bg1"/>
                </a:solidFill>
              </a:rPr>
              <a:t>Vernieuwings-</a:t>
            </a:r>
          </a:p>
          <a:p>
            <a:r>
              <a:rPr lang="nl-NL" sz="3000" b="1" dirty="0">
                <a:solidFill>
                  <a:schemeClr val="bg1"/>
                </a:solidFill>
              </a:rPr>
              <a:t>agenda basis </a:t>
            </a:r>
          </a:p>
          <a:p>
            <a:r>
              <a:rPr lang="nl-NL" sz="3000" b="1" dirty="0">
                <a:solidFill>
                  <a:schemeClr val="bg1"/>
                </a:solidFill>
              </a:rPr>
              <a:t>voor NBA </a:t>
            </a:r>
          </a:p>
          <a:p>
            <a:r>
              <a:rPr lang="nl-NL" sz="3000" b="1" dirty="0" err="1">
                <a:solidFill>
                  <a:schemeClr val="bg1"/>
                </a:solidFill>
              </a:rPr>
              <a:t>Governance</a:t>
            </a:r>
            <a:r>
              <a:rPr lang="nl-NL" sz="3000" b="1" dirty="0">
                <a:solidFill>
                  <a:schemeClr val="bg1"/>
                </a:solidFill>
              </a:rPr>
              <a:t> 3.0 </a:t>
            </a:r>
            <a:endParaRPr lang="nl-NL" sz="3000" dirty="0">
              <a:solidFill>
                <a:schemeClr val="bg1"/>
              </a:solidFill>
            </a:endParaRPr>
          </a:p>
        </p:txBody>
      </p:sp>
    </p:spTree>
    <p:extLst>
      <p:ext uri="{BB962C8B-B14F-4D97-AF65-F5344CB8AC3E}">
        <p14:creationId xmlns:p14="http://schemas.microsoft.com/office/powerpoint/2010/main" val="173156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32AB381-4A7F-364D-A4F3-251E5A4E4B83}"/>
              </a:ext>
            </a:extLst>
          </p:cNvPr>
          <p:cNvSpPr/>
          <p:nvPr/>
        </p:nvSpPr>
        <p:spPr>
          <a:xfrm>
            <a:off x="0" y="0"/>
            <a:ext cx="12192000" cy="5586984"/>
          </a:xfrm>
          <a:prstGeom prst="rect">
            <a:avLst/>
          </a:prstGeom>
          <a:gradFill flip="none" rotWithShape="1">
            <a:gsLst>
              <a:gs pos="0">
                <a:srgbClr val="BFBFBF"/>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7020DBB-1B7C-6E4C-82B5-50B4280D3A84}"/>
              </a:ext>
            </a:extLst>
          </p:cNvPr>
          <p:cNvSpPr>
            <a:spLocks noGrp="1"/>
          </p:cNvSpPr>
          <p:nvPr>
            <p:ph type="title"/>
          </p:nvPr>
        </p:nvSpPr>
        <p:spPr>
          <a:xfrm>
            <a:off x="838200" y="365125"/>
            <a:ext cx="10515600" cy="838835"/>
          </a:xfrm>
        </p:spPr>
        <p:txBody>
          <a:bodyPr/>
          <a:lstStyle/>
          <a:p>
            <a:r>
              <a:rPr lang="nl-NL" b="1" dirty="0">
                <a:solidFill>
                  <a:schemeClr val="tx1">
                    <a:lumMod val="65000"/>
                    <a:lumOff val="35000"/>
                  </a:schemeClr>
                </a:solidFill>
              </a:rPr>
              <a:t>Transitie naar 3.0</a:t>
            </a:r>
            <a:r>
              <a:rPr lang="nl-NL" dirty="0">
                <a:solidFill>
                  <a:schemeClr val="tx1">
                    <a:lumMod val="65000"/>
                    <a:lumOff val="35000"/>
                  </a:schemeClr>
                </a:solidFill>
              </a:rPr>
              <a:t> </a:t>
            </a:r>
          </a:p>
        </p:txBody>
      </p:sp>
      <p:graphicFrame>
        <p:nvGraphicFramePr>
          <p:cNvPr id="8" name="Tijdelijke aanduiding voor inhoud 7">
            <a:extLst>
              <a:ext uri="{FF2B5EF4-FFF2-40B4-BE49-F238E27FC236}">
                <a16:creationId xmlns:a16="http://schemas.microsoft.com/office/drawing/2014/main" id="{DAF3686A-3394-3349-9197-E0EB545234E7}"/>
              </a:ext>
            </a:extLst>
          </p:cNvPr>
          <p:cNvGraphicFramePr>
            <a:graphicFrameLocks noGrp="1"/>
          </p:cNvGraphicFramePr>
          <p:nvPr>
            <p:ph idx="4294967295"/>
            <p:extLst>
              <p:ext uri="{D42A27DB-BD31-4B8C-83A1-F6EECF244321}">
                <p14:modId xmlns:p14="http://schemas.microsoft.com/office/powerpoint/2010/main" val="1599872444"/>
              </p:ext>
            </p:extLst>
          </p:nvPr>
        </p:nvGraphicFramePr>
        <p:xfrm>
          <a:off x="893064" y="1203960"/>
          <a:ext cx="10460736" cy="3971544"/>
        </p:xfrm>
        <a:graphic>
          <a:graphicData uri="http://schemas.openxmlformats.org/drawingml/2006/table">
            <a:tbl>
              <a:tblPr firstRow="1" bandRow="1">
                <a:effectLst>
                  <a:outerShdw blurRad="127000" dist="127000" dir="5400000" algn="ctr" rotWithShape="0">
                    <a:schemeClr val="tx1">
                      <a:alpha val="30000"/>
                    </a:schemeClr>
                  </a:outerShdw>
                </a:effectLst>
                <a:tableStyleId>{5C22544A-7EE6-4342-B048-85BDC9FD1C3A}</a:tableStyleId>
              </a:tblPr>
              <a:tblGrid>
                <a:gridCol w="5230368">
                  <a:extLst>
                    <a:ext uri="{9D8B030D-6E8A-4147-A177-3AD203B41FA5}">
                      <a16:colId xmlns:a16="http://schemas.microsoft.com/office/drawing/2014/main" val="20000"/>
                    </a:ext>
                  </a:extLst>
                </a:gridCol>
                <a:gridCol w="5230368">
                  <a:extLst>
                    <a:ext uri="{9D8B030D-6E8A-4147-A177-3AD203B41FA5}">
                      <a16:colId xmlns:a16="http://schemas.microsoft.com/office/drawing/2014/main" val="20001"/>
                    </a:ext>
                  </a:extLst>
                </a:gridCol>
              </a:tblGrid>
              <a:tr h="496443">
                <a:tc>
                  <a:txBody>
                    <a:bodyPr/>
                    <a:lstStyle/>
                    <a:p>
                      <a:pPr algn="ctr"/>
                      <a:r>
                        <a:rPr lang="nl-NL" sz="1400" u="none" dirty="0">
                          <a:solidFill>
                            <a:schemeClr val="bg1"/>
                          </a:solidFill>
                          <a:latin typeface="Arial" panose="020B0604020202020204" pitchFamily="34" charset="0"/>
                          <a:cs typeface="Arial" panose="020B0604020202020204" pitchFamily="34" charset="0"/>
                        </a:rPr>
                        <a:t>Van: managen van samenwerking (1.0/2.0)</a:t>
                      </a:r>
                    </a:p>
                  </a:txBody>
                  <a:tcPr marL="88809" marR="88809" marT="44405" marB="44405"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5B10"/>
                    </a:solidFill>
                  </a:tcPr>
                </a:tc>
                <a:tc>
                  <a:txBody>
                    <a:bodyPr/>
                    <a:lstStyle/>
                    <a:p>
                      <a:pPr algn="ctr"/>
                      <a:r>
                        <a:rPr lang="nl-NL" sz="1400" u="none" baseline="0" dirty="0">
                          <a:solidFill>
                            <a:schemeClr val="bg1"/>
                          </a:solidFill>
                          <a:latin typeface="Arial" panose="020B0604020202020204" pitchFamily="34" charset="0"/>
                          <a:cs typeface="Arial" panose="020B0604020202020204" pitchFamily="34" charset="0"/>
                        </a:rPr>
                        <a:t>Naar: leiden van ontwikkeling (3.0)</a:t>
                      </a:r>
                      <a:endParaRPr lang="nl-NL" sz="1400" u="none" dirty="0">
                        <a:solidFill>
                          <a:schemeClr val="bg1"/>
                        </a:solidFill>
                        <a:latin typeface="Arial" panose="020B0604020202020204" pitchFamily="34" charset="0"/>
                        <a:cs typeface="Arial" panose="020B0604020202020204" pitchFamily="34" charset="0"/>
                      </a:endParaRPr>
                    </a:p>
                  </a:txBody>
                  <a:tcPr marL="88809" marR="88809" marT="44405" marB="44405"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5B10"/>
                    </a:solidFill>
                  </a:tcPr>
                </a:tc>
                <a:extLst>
                  <a:ext uri="{0D108BD9-81ED-4DB2-BD59-A6C34878D82A}">
                    <a16:rowId xmlns:a16="http://schemas.microsoft.com/office/drawing/2014/main" val="10000"/>
                  </a:ext>
                </a:extLst>
              </a:tr>
              <a:tr h="496443">
                <a:tc>
                  <a:txBody>
                    <a:bodyPr/>
                    <a:lstStyle/>
                    <a:p>
                      <a:pPr algn="ctr"/>
                      <a:r>
                        <a:rPr lang="nl-NL" sz="1400" b="1" dirty="0">
                          <a:solidFill>
                            <a:schemeClr val="tx1"/>
                          </a:solidFill>
                          <a:latin typeface="Arial" panose="020B0604020202020204" pitchFamily="34" charset="0"/>
                          <a:cs typeface="Arial" panose="020B0604020202020204" pitchFamily="34" charset="0"/>
                        </a:rPr>
                        <a:t>Verenigingsdemocratie</a:t>
                      </a:r>
                      <a:r>
                        <a:rPr lang="nl-NL" sz="1400" dirty="0">
                          <a:solidFill>
                            <a:schemeClr val="tx1"/>
                          </a:solidFill>
                          <a:latin typeface="Arial" panose="020B0604020202020204" pitchFamily="34" charset="0"/>
                          <a:cs typeface="Arial" panose="020B0604020202020204" pitchFamily="34" charset="0"/>
                        </a:rPr>
                        <a:t> is leidend</a:t>
                      </a:r>
                    </a:p>
                  </a:txBody>
                  <a:tcPr marL="88809" marR="88809" marT="44405" marB="44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nl-NL" sz="1400" b="1" dirty="0">
                          <a:solidFill>
                            <a:schemeClr val="tx1"/>
                          </a:solidFill>
                          <a:latin typeface="Arial" panose="020B0604020202020204" pitchFamily="34" charset="0"/>
                          <a:cs typeface="Arial" panose="020B0604020202020204" pitchFamily="34" charset="0"/>
                        </a:rPr>
                        <a:t>Slagvaardigheid</a:t>
                      </a:r>
                      <a:r>
                        <a:rPr lang="nl-NL" sz="1400" dirty="0">
                          <a:solidFill>
                            <a:schemeClr val="tx1"/>
                          </a:solidFill>
                          <a:latin typeface="Arial" panose="020B0604020202020204" pitchFamily="34" charset="0"/>
                          <a:cs typeface="Arial" panose="020B0604020202020204" pitchFamily="34" charset="0"/>
                        </a:rPr>
                        <a:t> is leidend</a:t>
                      </a:r>
                      <a:endParaRPr lang="nl-NL" sz="1400" b="1" dirty="0">
                        <a:solidFill>
                          <a:schemeClr val="tx1"/>
                        </a:solidFill>
                        <a:latin typeface="Arial" panose="020B0604020202020204" pitchFamily="34" charset="0"/>
                        <a:cs typeface="Arial" panose="020B0604020202020204" pitchFamily="34" charset="0"/>
                      </a:endParaRPr>
                    </a:p>
                  </a:txBody>
                  <a:tcPr marL="88809" marR="88809" marT="44405" marB="44405"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1"/>
                  </a:ext>
                </a:extLst>
              </a:tr>
              <a:tr h="496443">
                <a:tc>
                  <a:txBody>
                    <a:bodyPr/>
                    <a:lstStyle/>
                    <a:p>
                      <a:pPr algn="ctr"/>
                      <a:r>
                        <a:rPr lang="nl-NL" sz="1400" b="0" dirty="0">
                          <a:solidFill>
                            <a:schemeClr val="tx1"/>
                          </a:solidFill>
                          <a:latin typeface="Arial" panose="020B0604020202020204" pitchFamily="34" charset="0"/>
                          <a:cs typeface="Arial" panose="020B0604020202020204" pitchFamily="34" charset="0"/>
                        </a:rPr>
                        <a:t>Bestuur</a:t>
                      </a:r>
                      <a:r>
                        <a:rPr lang="nl-NL" sz="1400" b="0" baseline="0" dirty="0">
                          <a:solidFill>
                            <a:schemeClr val="tx1"/>
                          </a:solidFill>
                          <a:latin typeface="Arial" panose="020B0604020202020204" pitchFamily="34" charset="0"/>
                          <a:cs typeface="Arial" panose="020B0604020202020204" pitchFamily="34" charset="0"/>
                        </a:rPr>
                        <a:t> is afspiegeling </a:t>
                      </a:r>
                      <a:r>
                        <a:rPr lang="nl-NL" sz="1400" b="1" baseline="0" dirty="0">
                          <a:solidFill>
                            <a:schemeClr val="tx1"/>
                          </a:solidFill>
                          <a:latin typeface="Arial" panose="020B0604020202020204" pitchFamily="34" charset="0"/>
                          <a:cs typeface="Arial" panose="020B0604020202020204" pitchFamily="34" charset="0"/>
                        </a:rPr>
                        <a:t>achterban</a:t>
                      </a:r>
                      <a:endParaRPr lang="nl-NL" sz="1400" b="1" dirty="0">
                        <a:solidFill>
                          <a:schemeClr val="tx1"/>
                        </a:solidFill>
                        <a:latin typeface="Arial" panose="020B0604020202020204" pitchFamily="34" charset="0"/>
                        <a:cs typeface="Arial" panose="020B0604020202020204" pitchFamily="34" charset="0"/>
                      </a:endParaRPr>
                    </a:p>
                  </a:txBody>
                  <a:tcPr marL="88809" marR="88809" marT="44405" marB="44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nl-NL" sz="1400" b="0" dirty="0">
                          <a:solidFill>
                            <a:schemeClr val="tx1"/>
                          </a:solidFill>
                          <a:latin typeface="Arial" panose="020B0604020202020204" pitchFamily="34" charset="0"/>
                          <a:cs typeface="Arial" panose="020B0604020202020204" pitchFamily="34" charset="0"/>
                        </a:rPr>
                        <a:t>Bestuur is afspiegeling </a:t>
                      </a:r>
                      <a:r>
                        <a:rPr lang="nl-NL" sz="1400" b="1" dirty="0">
                          <a:solidFill>
                            <a:schemeClr val="tx1"/>
                          </a:solidFill>
                          <a:latin typeface="Arial" panose="020B0604020202020204" pitchFamily="34" charset="0"/>
                          <a:cs typeface="Arial" panose="020B0604020202020204" pitchFamily="34" charset="0"/>
                        </a:rPr>
                        <a:t>strategie</a:t>
                      </a:r>
                    </a:p>
                  </a:txBody>
                  <a:tcPr marL="88809" marR="88809" marT="44405" marB="44405"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496443">
                <a:tc>
                  <a:txBody>
                    <a:bodyPr/>
                    <a:lstStyle/>
                    <a:p>
                      <a:pPr algn="ctr"/>
                      <a:r>
                        <a:rPr lang="nl-NL" sz="1400" b="0" dirty="0">
                          <a:solidFill>
                            <a:schemeClr val="tx1"/>
                          </a:solidFill>
                          <a:latin typeface="Arial" panose="020B0604020202020204" pitchFamily="34" charset="0"/>
                          <a:cs typeface="Arial" panose="020B0604020202020204" pitchFamily="34" charset="0"/>
                        </a:rPr>
                        <a:t>Legitimiteit</a:t>
                      </a:r>
                      <a:r>
                        <a:rPr lang="nl-NL" sz="1400" b="0" baseline="0" dirty="0">
                          <a:solidFill>
                            <a:schemeClr val="tx1"/>
                          </a:solidFill>
                          <a:latin typeface="Arial" panose="020B0604020202020204" pitchFamily="34" charset="0"/>
                          <a:cs typeface="Arial" panose="020B0604020202020204" pitchFamily="34" charset="0"/>
                        </a:rPr>
                        <a:t> = </a:t>
                      </a:r>
                      <a:r>
                        <a:rPr lang="nl-NL" sz="1400" b="1" baseline="0" dirty="0">
                          <a:solidFill>
                            <a:schemeClr val="tx1"/>
                          </a:solidFill>
                          <a:latin typeface="Arial" panose="020B0604020202020204" pitchFamily="34" charset="0"/>
                          <a:cs typeface="Arial" panose="020B0604020202020204" pitchFamily="34" charset="0"/>
                        </a:rPr>
                        <a:t>omvang</a:t>
                      </a:r>
                      <a:r>
                        <a:rPr lang="nl-NL" sz="1400" b="1" dirty="0">
                          <a:solidFill>
                            <a:schemeClr val="tx1"/>
                          </a:solidFill>
                          <a:latin typeface="Arial" panose="020B0604020202020204" pitchFamily="34" charset="0"/>
                          <a:cs typeface="Arial" panose="020B0604020202020204" pitchFamily="34" charset="0"/>
                        </a:rPr>
                        <a:t> achterban</a:t>
                      </a:r>
                    </a:p>
                  </a:txBody>
                  <a:tcPr marL="88809" marR="88809" marT="44405" marB="44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nl-NL" sz="1400" b="0" dirty="0">
                          <a:solidFill>
                            <a:schemeClr val="tx1"/>
                          </a:solidFill>
                          <a:latin typeface="Arial" panose="020B0604020202020204" pitchFamily="34" charset="0"/>
                          <a:cs typeface="Arial" panose="020B0604020202020204" pitchFamily="34" charset="0"/>
                        </a:rPr>
                        <a:t>Legitimiteit = </a:t>
                      </a:r>
                      <a:r>
                        <a:rPr lang="nl-NL" sz="1400" b="1" dirty="0">
                          <a:solidFill>
                            <a:schemeClr val="tx1"/>
                          </a:solidFill>
                          <a:latin typeface="Arial" panose="020B0604020202020204" pitchFamily="34" charset="0"/>
                          <a:cs typeface="Arial" panose="020B0604020202020204" pitchFamily="34" charset="0"/>
                        </a:rPr>
                        <a:t>toegevoegde waarde</a:t>
                      </a:r>
                    </a:p>
                  </a:txBody>
                  <a:tcPr marL="88809" marR="88809" marT="44405" marB="44405"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3"/>
                  </a:ext>
                </a:extLst>
              </a:tr>
              <a:tr h="496443">
                <a:tc>
                  <a:txBody>
                    <a:bodyPr/>
                    <a:lstStyle/>
                    <a:p>
                      <a:pPr algn="ctr"/>
                      <a:r>
                        <a:rPr lang="nl-NL" sz="1400" dirty="0">
                          <a:solidFill>
                            <a:schemeClr val="tx1"/>
                          </a:solidFill>
                          <a:latin typeface="Arial" panose="020B0604020202020204" pitchFamily="34" charset="0"/>
                          <a:cs typeface="Arial" panose="020B0604020202020204" pitchFamily="34" charset="0"/>
                        </a:rPr>
                        <a:t>Last en </a:t>
                      </a:r>
                      <a:r>
                        <a:rPr lang="nl-NL" sz="1400" dirty="0" err="1">
                          <a:solidFill>
                            <a:schemeClr val="tx1"/>
                          </a:solidFill>
                          <a:latin typeface="Arial" panose="020B0604020202020204" pitchFamily="34" charset="0"/>
                          <a:cs typeface="Arial" panose="020B0604020202020204" pitchFamily="34" charset="0"/>
                        </a:rPr>
                        <a:t>ruggespraak</a:t>
                      </a:r>
                      <a:r>
                        <a:rPr lang="nl-NL" sz="1400" dirty="0">
                          <a:solidFill>
                            <a:schemeClr val="tx1"/>
                          </a:solidFill>
                          <a:latin typeface="Arial" panose="020B0604020202020204" pitchFamily="34" charset="0"/>
                          <a:cs typeface="Arial" panose="020B0604020202020204" pitchFamily="34" charset="0"/>
                        </a:rPr>
                        <a:t> </a:t>
                      </a:r>
                      <a:r>
                        <a:rPr lang="nl-NL" sz="1400" b="0" dirty="0">
                          <a:solidFill>
                            <a:schemeClr val="tx1"/>
                          </a:solidFill>
                          <a:latin typeface="Arial" panose="020B0604020202020204" pitchFamily="34" charset="0"/>
                          <a:cs typeface="Arial" panose="020B0604020202020204" pitchFamily="34" charset="0"/>
                        </a:rPr>
                        <a:t>/ </a:t>
                      </a:r>
                      <a:r>
                        <a:rPr lang="nl-NL" sz="1400" b="1" dirty="0">
                          <a:solidFill>
                            <a:schemeClr val="tx1"/>
                          </a:solidFill>
                          <a:latin typeface="Arial" panose="020B0604020202020204" pitchFamily="34" charset="0"/>
                          <a:cs typeface="Arial" panose="020B0604020202020204" pitchFamily="34" charset="0"/>
                        </a:rPr>
                        <a:t>consultatie</a:t>
                      </a:r>
                    </a:p>
                  </a:txBody>
                  <a:tcPr marL="88809" marR="88809" marT="44405" marB="44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nl-NL" sz="1400" b="1" dirty="0">
                          <a:solidFill>
                            <a:schemeClr val="tx1"/>
                          </a:solidFill>
                          <a:latin typeface="Arial" panose="020B0604020202020204" pitchFamily="34" charset="0"/>
                          <a:cs typeface="Arial" panose="020B0604020202020204" pitchFamily="34" charset="0"/>
                        </a:rPr>
                        <a:t>Autoriteit </a:t>
                      </a:r>
                      <a:r>
                        <a:rPr lang="nl-NL" sz="1400" dirty="0">
                          <a:solidFill>
                            <a:schemeClr val="tx1"/>
                          </a:solidFill>
                          <a:latin typeface="Arial" panose="020B0604020202020204" pitchFamily="34" charset="0"/>
                          <a:cs typeface="Arial" panose="020B0604020202020204" pitchFamily="34" charset="0"/>
                        </a:rPr>
                        <a:t>/ kennis uitdiepen</a:t>
                      </a:r>
                    </a:p>
                  </a:txBody>
                  <a:tcPr marL="88809" marR="88809" marT="44405" marB="44405"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496443">
                <a:tc>
                  <a:txBody>
                    <a:bodyPr/>
                    <a:lstStyle/>
                    <a:p>
                      <a:pPr algn="ctr"/>
                      <a:r>
                        <a:rPr lang="nl-NL" sz="1400" b="1" baseline="0" dirty="0">
                          <a:solidFill>
                            <a:schemeClr val="tx1"/>
                          </a:solidFill>
                          <a:latin typeface="Arial" panose="020B0604020202020204" pitchFamily="34" charset="0"/>
                          <a:cs typeface="Arial" panose="020B0604020202020204" pitchFamily="34" charset="0"/>
                        </a:rPr>
                        <a:t>Bestuurslagen</a:t>
                      </a:r>
                      <a:r>
                        <a:rPr lang="nl-NL" sz="1400" b="0" baseline="0" dirty="0">
                          <a:solidFill>
                            <a:schemeClr val="tx1"/>
                          </a:solidFill>
                          <a:latin typeface="Arial" panose="020B0604020202020204" pitchFamily="34" charset="0"/>
                          <a:cs typeface="Arial" panose="020B0604020202020204" pitchFamily="34" charset="0"/>
                        </a:rPr>
                        <a:t> zorgen voor betrokkenheid</a:t>
                      </a:r>
                      <a:endParaRPr lang="nl-NL" sz="1400" b="0" dirty="0">
                        <a:solidFill>
                          <a:schemeClr val="tx1"/>
                        </a:solidFill>
                        <a:latin typeface="Arial" panose="020B0604020202020204" pitchFamily="34" charset="0"/>
                        <a:cs typeface="Arial" panose="020B0604020202020204" pitchFamily="34" charset="0"/>
                      </a:endParaRPr>
                    </a:p>
                  </a:txBody>
                  <a:tcPr marL="88809" marR="88809" marT="44405" marB="44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nl-NL" sz="1400" b="1" dirty="0">
                          <a:solidFill>
                            <a:schemeClr val="tx1"/>
                          </a:solidFill>
                          <a:latin typeface="Arial" panose="020B0604020202020204" pitchFamily="34" charset="0"/>
                          <a:cs typeface="Arial" panose="020B0604020202020204" pitchFamily="34" charset="0"/>
                        </a:rPr>
                        <a:t>Afbouw</a:t>
                      </a:r>
                      <a:r>
                        <a:rPr lang="nl-NL" sz="1400" b="0" dirty="0">
                          <a:solidFill>
                            <a:schemeClr val="tx1"/>
                          </a:solidFill>
                          <a:latin typeface="Arial" panose="020B0604020202020204" pitchFamily="34" charset="0"/>
                          <a:cs typeface="Arial" panose="020B0604020202020204" pitchFamily="34" charset="0"/>
                        </a:rPr>
                        <a:t> aantal bestuurslagen / opbouw inhoudelijke ontmoeting</a:t>
                      </a:r>
                    </a:p>
                  </a:txBody>
                  <a:tcPr marL="88809" marR="88809" marT="44405" marB="44405"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5"/>
                  </a:ext>
                </a:extLst>
              </a:tr>
              <a:tr h="496443">
                <a:tc>
                  <a:txBody>
                    <a:bodyPr/>
                    <a:lstStyle/>
                    <a:p>
                      <a:pPr marL="0" marR="0" lvl="0" indent="0" algn="ctr" defTabSz="612364" rtl="0" eaLnBrk="1" fontAlgn="auto" latinLnBrk="0" hangingPunct="1">
                        <a:lnSpc>
                          <a:spcPct val="100000"/>
                        </a:lnSpc>
                        <a:spcBef>
                          <a:spcPts val="0"/>
                        </a:spcBef>
                        <a:spcAft>
                          <a:spcPts val="0"/>
                        </a:spcAft>
                        <a:buClrTx/>
                        <a:buSzTx/>
                        <a:buFontTx/>
                        <a:buNone/>
                        <a:tabLst/>
                        <a:defRPr/>
                      </a:pPr>
                      <a:r>
                        <a:rPr lang="nl-NL" sz="1400" b="1" dirty="0">
                          <a:solidFill>
                            <a:schemeClr val="tx1"/>
                          </a:solidFill>
                          <a:latin typeface="Arial" panose="020B0604020202020204" pitchFamily="34" charset="0"/>
                          <a:cs typeface="Arial" panose="020B0604020202020204" pitchFamily="34" charset="0"/>
                        </a:rPr>
                        <a:t>Permanente</a:t>
                      </a:r>
                      <a:r>
                        <a:rPr lang="nl-NL" sz="1400" b="0" dirty="0">
                          <a:solidFill>
                            <a:schemeClr val="tx1"/>
                          </a:solidFill>
                          <a:latin typeface="Arial" panose="020B0604020202020204" pitchFamily="34" charset="0"/>
                          <a:cs typeface="Arial" panose="020B0604020202020204" pitchFamily="34" charset="0"/>
                        </a:rPr>
                        <a:t> verenigingsorganen</a:t>
                      </a:r>
                    </a:p>
                  </a:txBody>
                  <a:tcPr marL="88809" marR="88809" marT="44405" marB="44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612364" rtl="0" eaLnBrk="1" fontAlgn="auto" latinLnBrk="0" hangingPunct="1">
                        <a:lnSpc>
                          <a:spcPct val="100000"/>
                        </a:lnSpc>
                        <a:spcBef>
                          <a:spcPts val="0"/>
                        </a:spcBef>
                        <a:spcAft>
                          <a:spcPts val="0"/>
                        </a:spcAft>
                        <a:buClrTx/>
                        <a:buSzTx/>
                        <a:buFontTx/>
                        <a:buNone/>
                        <a:tabLst/>
                        <a:defRPr/>
                      </a:pPr>
                      <a:r>
                        <a:rPr lang="nl-NL" sz="1400" b="1" dirty="0">
                          <a:solidFill>
                            <a:schemeClr val="tx1"/>
                          </a:solidFill>
                          <a:latin typeface="Arial" panose="020B0604020202020204" pitchFamily="34" charset="0"/>
                          <a:cs typeface="Arial" panose="020B0604020202020204" pitchFamily="34" charset="0"/>
                        </a:rPr>
                        <a:t>Ad-hoc</a:t>
                      </a:r>
                      <a:r>
                        <a:rPr lang="nl-NL" sz="1400" b="0" dirty="0">
                          <a:solidFill>
                            <a:schemeClr val="tx1"/>
                          </a:solidFill>
                          <a:latin typeface="Arial" panose="020B0604020202020204" pitchFamily="34" charset="0"/>
                          <a:cs typeface="Arial" panose="020B0604020202020204" pitchFamily="34" charset="0"/>
                        </a:rPr>
                        <a:t> verenigingsorganen en </a:t>
                      </a:r>
                      <a:r>
                        <a:rPr lang="nl-NL" sz="1400" b="1" dirty="0">
                          <a:solidFill>
                            <a:schemeClr val="tx1"/>
                          </a:solidFill>
                          <a:latin typeface="Arial" panose="020B0604020202020204" pitchFamily="34" charset="0"/>
                          <a:cs typeface="Arial" panose="020B0604020202020204" pitchFamily="34" charset="0"/>
                        </a:rPr>
                        <a:t>facultatieve samenwerking</a:t>
                      </a:r>
                    </a:p>
                  </a:txBody>
                  <a:tcPr marL="88809" marR="88809" marT="44405" marB="44405"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r h="496443">
                <a:tc>
                  <a:txBody>
                    <a:bodyPr/>
                    <a:lstStyle/>
                    <a:p>
                      <a:pPr marL="0" marR="0" lvl="0" indent="0" algn="ctr" defTabSz="612364" rtl="0" eaLnBrk="1" fontAlgn="auto" latinLnBrk="0" hangingPunct="1">
                        <a:lnSpc>
                          <a:spcPct val="100000"/>
                        </a:lnSpc>
                        <a:spcBef>
                          <a:spcPts val="0"/>
                        </a:spcBef>
                        <a:spcAft>
                          <a:spcPts val="0"/>
                        </a:spcAft>
                        <a:buClrTx/>
                        <a:buSzTx/>
                        <a:buFontTx/>
                        <a:buNone/>
                        <a:tabLst/>
                        <a:defRPr/>
                      </a:pPr>
                      <a:r>
                        <a:rPr lang="nl-NL" sz="1400" dirty="0">
                          <a:solidFill>
                            <a:schemeClr val="tx1"/>
                          </a:solidFill>
                          <a:latin typeface="Arial" panose="020B0604020202020204" pitchFamily="34" charset="0"/>
                          <a:cs typeface="Arial" panose="020B0604020202020204" pitchFamily="34" charset="0"/>
                        </a:rPr>
                        <a:t>Verbinding op </a:t>
                      </a:r>
                      <a:r>
                        <a:rPr lang="nl-NL" sz="1400" b="1" dirty="0">
                          <a:solidFill>
                            <a:schemeClr val="tx1"/>
                          </a:solidFill>
                          <a:latin typeface="Arial" panose="020B0604020202020204" pitchFamily="34" charset="0"/>
                          <a:cs typeface="Arial" panose="020B0604020202020204" pitchFamily="34" charset="0"/>
                        </a:rPr>
                        <a:t>ledensegmenten</a:t>
                      </a:r>
                    </a:p>
                  </a:txBody>
                  <a:tcPr marL="88809" marR="88809" marT="44405" marB="444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ctr" defTabSz="612364" rtl="0" eaLnBrk="1" fontAlgn="auto" latinLnBrk="0" hangingPunct="1">
                        <a:lnSpc>
                          <a:spcPct val="100000"/>
                        </a:lnSpc>
                        <a:spcBef>
                          <a:spcPts val="0"/>
                        </a:spcBef>
                        <a:spcAft>
                          <a:spcPts val="0"/>
                        </a:spcAft>
                        <a:buClrTx/>
                        <a:buSzTx/>
                        <a:buFontTx/>
                        <a:buNone/>
                        <a:tabLst/>
                        <a:defRPr/>
                      </a:pPr>
                      <a:r>
                        <a:rPr lang="nl-NL" sz="1400" dirty="0">
                          <a:solidFill>
                            <a:schemeClr val="tx1"/>
                          </a:solidFill>
                          <a:latin typeface="Arial" panose="020B0604020202020204" pitchFamily="34" charset="0"/>
                          <a:cs typeface="Arial" panose="020B0604020202020204" pitchFamily="34" charset="0"/>
                        </a:rPr>
                        <a:t>Verbinding op </a:t>
                      </a:r>
                      <a:r>
                        <a:rPr lang="nl-NL" sz="1400" b="1" dirty="0">
                          <a:solidFill>
                            <a:schemeClr val="tx1"/>
                          </a:solidFill>
                          <a:latin typeface="Arial" panose="020B0604020202020204" pitchFamily="34" charset="0"/>
                          <a:cs typeface="Arial" panose="020B0604020202020204" pitchFamily="34" charset="0"/>
                        </a:rPr>
                        <a:t>thema’s</a:t>
                      </a:r>
                    </a:p>
                  </a:txBody>
                  <a:tcPr marL="88809" marR="88809" marT="44405" marB="44405"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7"/>
                  </a:ext>
                </a:extLst>
              </a:tr>
            </a:tbl>
          </a:graphicData>
        </a:graphic>
      </p:graphicFrame>
      <p:sp>
        <p:nvSpPr>
          <p:cNvPr id="12" name="Tekstvak 11">
            <a:extLst>
              <a:ext uri="{FF2B5EF4-FFF2-40B4-BE49-F238E27FC236}">
                <a16:creationId xmlns:a16="http://schemas.microsoft.com/office/drawing/2014/main" id="{D6B373CB-65BB-DD4D-B472-5A9759537004}"/>
              </a:ext>
            </a:extLst>
          </p:cNvPr>
          <p:cNvSpPr txBox="1"/>
          <p:nvPr/>
        </p:nvSpPr>
        <p:spPr>
          <a:xfrm rot="16200000">
            <a:off x="9619683" y="3241768"/>
            <a:ext cx="3868644" cy="215444"/>
          </a:xfrm>
          <a:prstGeom prst="rect">
            <a:avLst/>
          </a:prstGeom>
          <a:noFill/>
        </p:spPr>
        <p:txBody>
          <a:bodyPr wrap="square" rtlCol="0">
            <a:spAutoFit/>
          </a:bodyPr>
          <a:lstStyle/>
          <a:p>
            <a:r>
              <a:rPr lang="nl-NL" sz="800" dirty="0">
                <a:solidFill>
                  <a:schemeClr val="tx1">
                    <a:lumMod val="65000"/>
                    <a:lumOff val="35000"/>
                  </a:schemeClr>
                </a:solidFill>
                <a:latin typeface="Arial" panose="020B0604020202020204" pitchFamily="34" charset="0"/>
                <a:cs typeface="Arial" panose="020B0604020202020204" pitchFamily="34" charset="0"/>
              </a:rPr>
              <a:t>Naar: Ivan </a:t>
            </a:r>
            <a:r>
              <a:rPr lang="nl-NL" sz="800" dirty="0" err="1">
                <a:solidFill>
                  <a:schemeClr val="tx1">
                    <a:lumMod val="65000"/>
                    <a:lumOff val="35000"/>
                  </a:schemeClr>
                </a:solidFill>
                <a:latin typeface="Arial" panose="020B0604020202020204" pitchFamily="34" charset="0"/>
                <a:cs typeface="Arial" panose="020B0604020202020204" pitchFamily="34" charset="0"/>
              </a:rPr>
              <a:t>Pouwels</a:t>
            </a:r>
            <a:r>
              <a:rPr lang="nl-NL" sz="800" dirty="0">
                <a:solidFill>
                  <a:schemeClr val="tx1">
                    <a:lumMod val="65000"/>
                    <a:lumOff val="35000"/>
                  </a:schemeClr>
                </a:solidFill>
                <a:latin typeface="Arial" panose="020B0604020202020204" pitchFamily="34" charset="0"/>
                <a:cs typeface="Arial" panose="020B0604020202020204" pitchFamily="34" charset="0"/>
              </a:rPr>
              <a:t> – Van </a:t>
            </a:r>
            <a:r>
              <a:rPr lang="nl-NL" sz="800" dirty="0" err="1">
                <a:solidFill>
                  <a:schemeClr val="tx1">
                    <a:lumMod val="65000"/>
                    <a:lumOff val="35000"/>
                  </a:schemeClr>
                </a:solidFill>
                <a:latin typeface="Arial" panose="020B0604020202020204" pitchFamily="34" charset="0"/>
                <a:cs typeface="Arial" panose="020B0604020202020204" pitchFamily="34" charset="0"/>
              </a:rPr>
              <a:t>Spaendonck</a:t>
            </a:r>
            <a:r>
              <a:rPr lang="nl-NL" sz="800" dirty="0">
                <a:solidFill>
                  <a:schemeClr val="tx1">
                    <a:lumMod val="65000"/>
                    <a:lumOff val="35000"/>
                  </a:schemeClr>
                </a:solidFill>
                <a:latin typeface="Arial" panose="020B0604020202020204" pitchFamily="34" charset="0"/>
                <a:cs typeface="Arial" panose="020B0604020202020204" pitchFamily="34" charset="0"/>
              </a:rPr>
              <a:t> Brancheadvies</a:t>
            </a:r>
          </a:p>
        </p:txBody>
      </p:sp>
      <p:sp>
        <p:nvSpPr>
          <p:cNvPr id="3" name="Pijl links 2">
            <a:extLst>
              <a:ext uri="{FF2B5EF4-FFF2-40B4-BE49-F238E27FC236}">
                <a16:creationId xmlns:a16="http://schemas.microsoft.com/office/drawing/2014/main" id="{E34B250B-3214-9743-9A84-DADC3172E033}"/>
              </a:ext>
            </a:extLst>
          </p:cNvPr>
          <p:cNvSpPr/>
          <p:nvPr/>
        </p:nvSpPr>
        <p:spPr>
          <a:xfrm>
            <a:off x="5900805" y="2900620"/>
            <a:ext cx="645459" cy="578223"/>
          </a:xfrm>
          <a:prstGeom prst="rightArrow">
            <a:avLst/>
          </a:prstGeom>
          <a:solidFill>
            <a:srgbClr val="E45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3700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BF5B9CA-23AE-8643-9A10-DA50E3D44F08}"/>
              </a:ext>
            </a:extLst>
          </p:cNvPr>
          <p:cNvSpPr/>
          <p:nvPr/>
        </p:nvSpPr>
        <p:spPr>
          <a:xfrm>
            <a:off x="53789" y="208430"/>
            <a:ext cx="12192000" cy="5586984"/>
          </a:xfrm>
          <a:prstGeom prst="rect">
            <a:avLst/>
          </a:prstGeom>
          <a:gradFill flip="none" rotWithShape="1">
            <a:gsLst>
              <a:gs pos="0">
                <a:srgbClr val="BFBFBF"/>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26A92271-19EF-464C-A8E6-7809F284EBB0}"/>
              </a:ext>
            </a:extLst>
          </p:cNvPr>
          <p:cNvSpPr>
            <a:spLocks noGrp="1"/>
          </p:cNvSpPr>
          <p:nvPr>
            <p:ph type="title"/>
          </p:nvPr>
        </p:nvSpPr>
        <p:spPr>
          <a:xfrm>
            <a:off x="838200" y="365125"/>
            <a:ext cx="10515600" cy="838835"/>
          </a:xfrm>
        </p:spPr>
        <p:txBody>
          <a:bodyPr/>
          <a:lstStyle/>
          <a:p>
            <a:r>
              <a:rPr lang="nl-NL" b="1" dirty="0">
                <a:solidFill>
                  <a:schemeClr val="tx1">
                    <a:lumMod val="65000"/>
                    <a:lumOff val="35000"/>
                  </a:schemeClr>
                </a:solidFill>
              </a:rPr>
              <a:t>Ontwerpcriteria NBA governance 3.0 </a:t>
            </a:r>
          </a:p>
        </p:txBody>
      </p:sp>
      <p:graphicFrame>
        <p:nvGraphicFramePr>
          <p:cNvPr id="12" name="Tijdelijke aanduiding voor inhoud 11">
            <a:extLst>
              <a:ext uri="{FF2B5EF4-FFF2-40B4-BE49-F238E27FC236}">
                <a16:creationId xmlns:a16="http://schemas.microsoft.com/office/drawing/2014/main" id="{839C7F75-DE0B-604A-844C-FA3C2CFB96DD}"/>
              </a:ext>
            </a:extLst>
          </p:cNvPr>
          <p:cNvGraphicFramePr>
            <a:graphicFrameLocks noGrp="1"/>
          </p:cNvGraphicFramePr>
          <p:nvPr>
            <p:ph idx="4294967295"/>
            <p:extLst>
              <p:ext uri="{D42A27DB-BD31-4B8C-83A1-F6EECF244321}">
                <p14:modId xmlns:p14="http://schemas.microsoft.com/office/powerpoint/2010/main" val="3287820292"/>
              </p:ext>
            </p:extLst>
          </p:nvPr>
        </p:nvGraphicFramePr>
        <p:xfrm>
          <a:off x="673100" y="1054100"/>
          <a:ext cx="10680700" cy="4683429"/>
        </p:xfrm>
        <a:graphic>
          <a:graphicData uri="http://schemas.openxmlformats.org/drawingml/2006/table">
            <a:tbl>
              <a:tblPr firstRow="1" bandRow="1">
                <a:effectLst>
                  <a:outerShdw blurRad="127000" dist="127000" dir="5400000" algn="ctr" rotWithShape="0">
                    <a:schemeClr val="tx1">
                      <a:alpha val="30000"/>
                    </a:schemeClr>
                  </a:outerShdw>
                </a:effectLst>
                <a:tableStyleId>{5C22544A-7EE6-4342-B048-85BDC9FD1C3A}</a:tableStyleId>
              </a:tblPr>
              <a:tblGrid>
                <a:gridCol w="10680700">
                  <a:extLst>
                    <a:ext uri="{9D8B030D-6E8A-4147-A177-3AD203B41FA5}">
                      <a16:colId xmlns:a16="http://schemas.microsoft.com/office/drawing/2014/main" val="592799082"/>
                    </a:ext>
                  </a:extLst>
                </a:gridCol>
              </a:tblGrid>
              <a:tr h="609600">
                <a:tc>
                  <a:txBody>
                    <a:bodyPr/>
                    <a:lstStyle/>
                    <a:p>
                      <a:r>
                        <a:rPr lang="nl-NL" sz="2400" dirty="0">
                          <a:latin typeface="Arial" panose="020B0604020202020204" pitchFamily="34" charset="0"/>
                          <a:cs typeface="Arial" panose="020B0604020202020204" pitchFamily="34" charset="0"/>
                        </a:rPr>
                        <a:t>Criterium</a:t>
                      </a:r>
                      <a:endParaRPr lang="nl-NL" sz="2400" b="1" kern="1200" dirty="0">
                        <a:solidFill>
                          <a:schemeClr val="lt1"/>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45B10"/>
                    </a:solidFill>
                  </a:tcPr>
                </a:tc>
                <a:extLst>
                  <a:ext uri="{0D108BD9-81ED-4DB2-BD59-A6C34878D82A}">
                    <a16:rowId xmlns:a16="http://schemas.microsoft.com/office/drawing/2014/main" val="1654679185"/>
                  </a:ext>
                </a:extLst>
              </a:tr>
              <a:tr h="964036">
                <a:tc>
                  <a:txBody>
                    <a:bodyPr/>
                    <a:lstStyle/>
                    <a:p>
                      <a:r>
                        <a:rPr lang="nl-NL" sz="2400" dirty="0">
                          <a:latin typeface="Arial" panose="020B0604020202020204" pitchFamily="34" charset="0"/>
                          <a:cs typeface="Arial" panose="020B0604020202020204" pitchFamily="34" charset="0"/>
                        </a:rPr>
                        <a:t>1. </a:t>
                      </a:r>
                      <a:r>
                        <a:rPr lang="nl-NL" sz="2400" b="1" dirty="0">
                          <a:latin typeface="Arial" panose="020B0604020202020204" pitchFamily="34" charset="0"/>
                          <a:cs typeface="Arial" panose="020B0604020202020204" pitchFamily="34" charset="0"/>
                        </a:rPr>
                        <a:t>Vergroten slagvaardigheid</a:t>
                      </a:r>
                      <a:endParaRPr lang="nl-NL" sz="2400" dirty="0">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023264836"/>
                  </a:ext>
                </a:extLst>
              </a:tr>
              <a:tr h="1181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latin typeface="Arial" panose="020B0604020202020204" pitchFamily="34" charset="0"/>
                          <a:cs typeface="Arial" panose="020B0604020202020204" pitchFamily="34" charset="0"/>
                        </a:rPr>
                        <a:t>2. </a:t>
                      </a:r>
                      <a:r>
                        <a:rPr lang="nl-NL" sz="2400" b="1" dirty="0">
                          <a:latin typeface="Arial" panose="020B0604020202020204" pitchFamily="34" charset="0"/>
                          <a:cs typeface="Arial" panose="020B0604020202020204" pitchFamily="34" charset="0"/>
                        </a:rPr>
                        <a:t>Bestuur afspiegeling strategie</a:t>
                      </a:r>
                      <a:endParaRPr lang="nl-NL"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185465930"/>
                  </a:ext>
                </a:extLst>
              </a:tr>
              <a:tr h="964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latin typeface="Arial" panose="020B0604020202020204" pitchFamily="34" charset="0"/>
                          <a:cs typeface="Arial" panose="020B0604020202020204" pitchFamily="34" charset="0"/>
                        </a:rPr>
                        <a:t>3. </a:t>
                      </a:r>
                      <a:r>
                        <a:rPr lang="nl-NL" sz="2400" b="1" dirty="0">
                          <a:latin typeface="Arial" panose="020B0604020202020204" pitchFamily="34" charset="0"/>
                          <a:cs typeface="Arial" panose="020B0604020202020204" pitchFamily="34" charset="0"/>
                        </a:rPr>
                        <a:t>Opbouw inhoudelijke ontmoeting</a:t>
                      </a:r>
                      <a:endParaRPr lang="nl-NL" sz="24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CBAE"/>
                    </a:solidFill>
                  </a:tcPr>
                </a:tc>
                <a:extLst>
                  <a:ext uri="{0D108BD9-81ED-4DB2-BD59-A6C34878D82A}">
                    <a16:rowId xmlns:a16="http://schemas.microsoft.com/office/drawing/2014/main" val="679037853"/>
                  </a:ext>
                </a:extLst>
              </a:tr>
              <a:tr h="964036">
                <a:tc>
                  <a:txBody>
                    <a:bodyPr/>
                    <a:lstStyle/>
                    <a:p>
                      <a:r>
                        <a:rPr lang="nl-NL" sz="2400" dirty="0">
                          <a:latin typeface="Arial" panose="020B0604020202020204" pitchFamily="34" charset="0"/>
                          <a:cs typeface="Arial" panose="020B0604020202020204" pitchFamily="34" charset="0"/>
                        </a:rPr>
                        <a:t>4.</a:t>
                      </a:r>
                      <a:r>
                        <a:rPr lang="nl-NL" sz="1200" dirty="0">
                          <a:latin typeface="Arial" panose="020B0604020202020204" pitchFamily="34" charset="0"/>
                          <a:cs typeface="Arial" panose="020B0604020202020204" pitchFamily="34" charset="0"/>
                        </a:rPr>
                        <a:t> </a:t>
                      </a:r>
                      <a:r>
                        <a:rPr lang="nl-NL" sz="2400" b="1" dirty="0">
                          <a:latin typeface="Arial" panose="020B0604020202020204" pitchFamily="34" charset="0"/>
                          <a:cs typeface="Arial" panose="020B0604020202020204" pitchFamily="34" charset="0"/>
                        </a:rPr>
                        <a:t>Verankeren wettelijke taak</a:t>
                      </a:r>
                      <a:endParaRPr lang="nl-NL" sz="2400" b="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54814900"/>
                  </a:ext>
                </a:extLst>
              </a:tr>
            </a:tbl>
          </a:graphicData>
        </a:graphic>
      </p:graphicFrame>
    </p:spTree>
    <p:extLst>
      <p:ext uri="{BB962C8B-B14F-4D97-AF65-F5344CB8AC3E}">
        <p14:creationId xmlns:p14="http://schemas.microsoft.com/office/powerpoint/2010/main" val="3531738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8468EE6-85A3-894C-BD85-54E79E6C5868}"/>
              </a:ext>
            </a:extLst>
          </p:cNvPr>
          <p:cNvSpPr>
            <a:spLocks noGrp="1"/>
          </p:cNvSpPr>
          <p:nvPr>
            <p:ph idx="4294967295"/>
          </p:nvPr>
        </p:nvSpPr>
        <p:spPr>
          <a:xfrm>
            <a:off x="838200" y="2039811"/>
            <a:ext cx="10515600" cy="2632773"/>
          </a:xfrm>
        </p:spPr>
        <p:txBody>
          <a:bodyPr>
            <a:normAutofit/>
          </a:bodyPr>
          <a:lstStyle/>
          <a:p>
            <a:r>
              <a:rPr lang="nl-NL" sz="2500" b="1" dirty="0">
                <a:solidFill>
                  <a:schemeClr val="bg1"/>
                </a:solidFill>
              </a:rPr>
              <a:t>Bestuur besluitvormend op: </a:t>
            </a:r>
          </a:p>
          <a:p>
            <a:pPr lvl="1"/>
            <a:r>
              <a:rPr lang="nl-NL" sz="2500" dirty="0">
                <a:solidFill>
                  <a:schemeClr val="bg1"/>
                </a:solidFill>
              </a:rPr>
              <a:t>PBO-taken</a:t>
            </a:r>
          </a:p>
          <a:p>
            <a:pPr lvl="1"/>
            <a:r>
              <a:rPr lang="nl-NL" sz="2500" dirty="0">
                <a:solidFill>
                  <a:schemeClr val="bg1"/>
                </a:solidFill>
              </a:rPr>
              <a:t>strategie neergelegd in de Vernieuwingsagenda</a:t>
            </a:r>
          </a:p>
          <a:p>
            <a:endParaRPr lang="nl-NL" sz="2500" dirty="0">
              <a:solidFill>
                <a:schemeClr val="bg1"/>
              </a:solidFill>
            </a:endParaRPr>
          </a:p>
          <a:p>
            <a:r>
              <a:rPr lang="nl-NL" sz="2500" b="1" dirty="0">
                <a:solidFill>
                  <a:schemeClr val="bg1"/>
                </a:solidFill>
              </a:rPr>
              <a:t>Bestuur toezichthoudend op overige zaken</a:t>
            </a:r>
          </a:p>
        </p:txBody>
      </p:sp>
      <p:sp>
        <p:nvSpPr>
          <p:cNvPr id="5" name="Titel 1">
            <a:extLst>
              <a:ext uri="{FF2B5EF4-FFF2-40B4-BE49-F238E27FC236}">
                <a16:creationId xmlns:a16="http://schemas.microsoft.com/office/drawing/2014/main" id="{09D093CA-86AE-6544-9340-E769527A1D08}"/>
              </a:ext>
            </a:extLst>
          </p:cNvPr>
          <p:cNvSpPr txBox="1">
            <a:spLocks/>
          </p:cNvSpPr>
          <p:nvPr/>
        </p:nvSpPr>
        <p:spPr>
          <a:xfrm>
            <a:off x="838200" y="365125"/>
            <a:ext cx="10515600" cy="1171067"/>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nl-NL" sz="4000" b="1" dirty="0">
                <a:solidFill>
                  <a:schemeClr val="bg1"/>
                </a:solidFill>
              </a:rPr>
              <a:t>Besturing: focus bestuur op PBO-taken en strategie</a:t>
            </a:r>
            <a:endParaRPr lang="nl-NL" sz="4000" b="1" dirty="0">
              <a:solidFill>
                <a:schemeClr val="tx1">
                  <a:lumMod val="65000"/>
                  <a:lumOff val="35000"/>
                </a:schemeClr>
              </a:solidFill>
            </a:endParaRPr>
          </a:p>
        </p:txBody>
      </p:sp>
    </p:spTree>
    <p:extLst>
      <p:ext uri="{BB962C8B-B14F-4D97-AF65-F5344CB8AC3E}">
        <p14:creationId xmlns:p14="http://schemas.microsoft.com/office/powerpoint/2010/main" val="328935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D0CFFF9-DFEC-344F-8E77-0953CFE0B48A}"/>
              </a:ext>
            </a:extLst>
          </p:cNvPr>
          <p:cNvSpPr txBox="1">
            <a:spLocks/>
          </p:cNvSpPr>
          <p:nvPr/>
        </p:nvSpPr>
        <p:spPr>
          <a:xfrm>
            <a:off x="838200" y="365125"/>
            <a:ext cx="10515600" cy="838835"/>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nl-NL" sz="4000" b="1" dirty="0">
                <a:solidFill>
                  <a:schemeClr val="bg1"/>
                </a:solidFill>
              </a:rPr>
              <a:t>Structuur ledenorganisatie</a:t>
            </a:r>
          </a:p>
        </p:txBody>
      </p:sp>
      <p:sp>
        <p:nvSpPr>
          <p:cNvPr id="7" name="Tijdelijke aanduiding voor inhoud 2">
            <a:extLst>
              <a:ext uri="{FF2B5EF4-FFF2-40B4-BE49-F238E27FC236}">
                <a16:creationId xmlns:a16="http://schemas.microsoft.com/office/drawing/2014/main" id="{ABBFD9E7-A4E6-A243-B317-BD3FEB688FE5}"/>
              </a:ext>
            </a:extLst>
          </p:cNvPr>
          <p:cNvSpPr txBox="1">
            <a:spLocks/>
          </p:cNvSpPr>
          <p:nvPr/>
        </p:nvSpPr>
        <p:spPr>
          <a:xfrm>
            <a:off x="838200" y="1562861"/>
            <a:ext cx="4968240" cy="3758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l-NL" sz="2500" b="1" dirty="0">
                <a:solidFill>
                  <a:schemeClr val="bg1"/>
                </a:solidFill>
              </a:rPr>
              <a:t>Meer ruimte voor ontwikkeling en vernieuwing</a:t>
            </a:r>
          </a:p>
          <a:p>
            <a:pPr>
              <a:lnSpc>
                <a:spcPct val="150000"/>
              </a:lnSpc>
            </a:pPr>
            <a:r>
              <a:rPr lang="nl-NL" sz="2500" b="1" dirty="0">
                <a:solidFill>
                  <a:schemeClr val="bg1"/>
                </a:solidFill>
              </a:rPr>
              <a:t>Verbinding op inhoud en met meer autonomie</a:t>
            </a:r>
          </a:p>
        </p:txBody>
      </p:sp>
      <p:sp>
        <p:nvSpPr>
          <p:cNvPr id="5" name="Rechthoek 4">
            <a:extLst>
              <a:ext uri="{FF2B5EF4-FFF2-40B4-BE49-F238E27FC236}">
                <a16:creationId xmlns:a16="http://schemas.microsoft.com/office/drawing/2014/main" id="{83A1A8C8-F3BC-8D42-BF67-6DDFE5DE41A2}"/>
              </a:ext>
            </a:extLst>
          </p:cNvPr>
          <p:cNvSpPr/>
          <p:nvPr/>
        </p:nvSpPr>
        <p:spPr>
          <a:xfrm>
            <a:off x="6323233" y="1315453"/>
            <a:ext cx="2272378" cy="3765884"/>
          </a:xfrm>
          <a:prstGeom prst="rect">
            <a:avLst/>
          </a:prstGeom>
          <a:solidFill>
            <a:srgbClr val="ABD4DA"/>
          </a:solidFill>
          <a:ln>
            <a:noFill/>
          </a:ln>
          <a:effectLst>
            <a:outerShdw blurRad="127000" dist="127000" dir="5400000" algn="ctr"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ijfhoek 8">
            <a:extLst>
              <a:ext uri="{FF2B5EF4-FFF2-40B4-BE49-F238E27FC236}">
                <a16:creationId xmlns:a16="http://schemas.microsoft.com/office/drawing/2014/main" id="{B58132E7-1581-6D42-B869-95C3BE5A568A}"/>
              </a:ext>
            </a:extLst>
          </p:cNvPr>
          <p:cNvSpPr/>
          <p:nvPr/>
        </p:nvSpPr>
        <p:spPr>
          <a:xfrm rot="5400000">
            <a:off x="6714943" y="923744"/>
            <a:ext cx="1488707" cy="227212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0" name="Rechthoek 9">
            <a:extLst>
              <a:ext uri="{FF2B5EF4-FFF2-40B4-BE49-F238E27FC236}">
                <a16:creationId xmlns:a16="http://schemas.microsoft.com/office/drawing/2014/main" id="{EA02CB20-6BC4-884A-8A57-EC15B0256584}"/>
              </a:ext>
            </a:extLst>
          </p:cNvPr>
          <p:cNvSpPr/>
          <p:nvPr/>
        </p:nvSpPr>
        <p:spPr>
          <a:xfrm>
            <a:off x="6323232" y="1507886"/>
            <a:ext cx="2272127" cy="3284297"/>
          </a:xfrm>
          <a:prstGeom prst="rect">
            <a:avLst/>
          </a:prstGeom>
        </p:spPr>
        <p:txBody>
          <a:bodyPr wrap="square">
            <a:spAutoFit/>
          </a:bodyPr>
          <a:lstStyle/>
          <a:p>
            <a:pPr algn="ctr">
              <a:lnSpc>
                <a:spcPct val="150000"/>
              </a:lnSpc>
            </a:pPr>
            <a:r>
              <a:rPr lang="nl-NL" sz="2500" b="1" dirty="0" err="1">
                <a:solidFill>
                  <a:schemeClr val="bg1"/>
                </a:solidFill>
                <a:latin typeface="Arial" panose="020B0604020202020204" pitchFamily="34" charset="0"/>
                <a:cs typeface="Arial" panose="020B0604020202020204" pitchFamily="34" charset="0"/>
              </a:rPr>
              <a:t>Faculties</a:t>
            </a:r>
            <a:r>
              <a:rPr lang="nl-NL" sz="2500" b="1" dirty="0">
                <a:solidFill>
                  <a:schemeClr val="bg1"/>
                </a:solidFill>
                <a:latin typeface="Arial" panose="020B0604020202020204" pitchFamily="34" charset="0"/>
                <a:cs typeface="Arial" panose="020B0604020202020204" pitchFamily="34" charset="0"/>
              </a:rPr>
              <a:t> </a:t>
            </a:r>
          </a:p>
          <a:p>
            <a:pPr algn="ctr">
              <a:lnSpc>
                <a:spcPct val="150000"/>
              </a:lnSpc>
            </a:pPr>
            <a:endParaRPr lang="nl-NL" b="1" dirty="0">
              <a:solidFill>
                <a:schemeClr val="bg1"/>
              </a:solidFill>
              <a:latin typeface="Arial" panose="020B0604020202020204" pitchFamily="34" charset="0"/>
              <a:cs typeface="Arial" panose="020B0604020202020204" pitchFamily="34" charset="0"/>
            </a:endParaRPr>
          </a:p>
          <a:p>
            <a:pPr algn="ctr">
              <a:lnSpc>
                <a:spcPct val="150000"/>
              </a:lnSpc>
            </a:pPr>
            <a:endParaRPr lang="nl-NL" sz="1000" b="1" dirty="0">
              <a:solidFill>
                <a:schemeClr val="bg1"/>
              </a:solidFill>
              <a:latin typeface="Arial" panose="020B0604020202020204" pitchFamily="34" charset="0"/>
              <a:cs typeface="Arial" panose="020B0604020202020204" pitchFamily="34" charset="0"/>
            </a:endParaRPr>
          </a:p>
          <a:p>
            <a:pPr algn="ctr">
              <a:lnSpc>
                <a:spcPct val="150000"/>
              </a:lnSpc>
            </a:pPr>
            <a:r>
              <a:rPr lang="nl-NL" sz="2200" b="1" dirty="0">
                <a:solidFill>
                  <a:schemeClr val="bg1"/>
                </a:solidFill>
                <a:latin typeface="Arial" panose="020B0604020202020204" pitchFamily="34" charset="0"/>
                <a:cs typeface="Arial" panose="020B0604020202020204" pitchFamily="34" charset="0"/>
              </a:rPr>
              <a:t>gericht op </a:t>
            </a:r>
            <a:r>
              <a:rPr lang="nl-NL" sz="2200" b="1" dirty="0" err="1">
                <a:solidFill>
                  <a:schemeClr val="bg1"/>
                </a:solidFill>
                <a:latin typeface="Arial" panose="020B0604020202020204" pitchFamily="34" charset="0"/>
                <a:cs typeface="Arial" panose="020B0604020202020204" pitchFamily="34" charset="0"/>
              </a:rPr>
              <a:t>kennisontwik</a:t>
            </a:r>
            <a:r>
              <a:rPr lang="nl-NL" sz="2200" b="1" dirty="0">
                <a:solidFill>
                  <a:schemeClr val="bg1"/>
                </a:solidFill>
                <a:latin typeface="Arial" panose="020B0604020202020204" pitchFamily="34" charset="0"/>
                <a:cs typeface="Arial" panose="020B0604020202020204" pitchFamily="34" charset="0"/>
              </a:rPr>
              <a:t>-</a:t>
            </a:r>
          </a:p>
          <a:p>
            <a:pPr algn="ctr">
              <a:lnSpc>
                <a:spcPct val="150000"/>
              </a:lnSpc>
            </a:pPr>
            <a:r>
              <a:rPr lang="nl-NL" sz="2200" b="1" dirty="0" err="1">
                <a:solidFill>
                  <a:schemeClr val="bg1"/>
                </a:solidFill>
                <a:latin typeface="Arial" panose="020B0604020202020204" pitchFamily="34" charset="0"/>
                <a:cs typeface="Arial" panose="020B0604020202020204" pitchFamily="34" charset="0"/>
              </a:rPr>
              <a:t>keling</a:t>
            </a:r>
            <a:r>
              <a:rPr lang="nl-NL" sz="2200" b="1" dirty="0">
                <a:solidFill>
                  <a:schemeClr val="bg1"/>
                </a:solidFill>
                <a:latin typeface="Arial" panose="020B0604020202020204" pitchFamily="34" charset="0"/>
                <a:cs typeface="Arial" panose="020B0604020202020204" pitchFamily="34" charset="0"/>
              </a:rPr>
              <a:t> van het beroep</a:t>
            </a:r>
          </a:p>
        </p:txBody>
      </p:sp>
      <p:sp>
        <p:nvSpPr>
          <p:cNvPr id="16" name="Rechthoek 15">
            <a:extLst>
              <a:ext uri="{FF2B5EF4-FFF2-40B4-BE49-F238E27FC236}">
                <a16:creationId xmlns:a16="http://schemas.microsoft.com/office/drawing/2014/main" id="{FF05EDCC-B1BB-A040-BAC3-18727539DB90}"/>
              </a:ext>
            </a:extLst>
          </p:cNvPr>
          <p:cNvSpPr/>
          <p:nvPr/>
        </p:nvSpPr>
        <p:spPr>
          <a:xfrm>
            <a:off x="9066434" y="1315454"/>
            <a:ext cx="2272378" cy="3765884"/>
          </a:xfrm>
          <a:prstGeom prst="rect">
            <a:avLst/>
          </a:prstGeom>
          <a:solidFill>
            <a:srgbClr val="ABD4DA"/>
          </a:solidFill>
          <a:ln>
            <a:noFill/>
          </a:ln>
          <a:effectLst>
            <a:outerShdw blurRad="127000" dist="127000" dir="5400000" algn="ctr"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Vijfhoek 16">
            <a:extLst>
              <a:ext uri="{FF2B5EF4-FFF2-40B4-BE49-F238E27FC236}">
                <a16:creationId xmlns:a16="http://schemas.microsoft.com/office/drawing/2014/main" id="{B1606C4D-04C2-134B-AC5D-E3BC8F8E20C8}"/>
              </a:ext>
            </a:extLst>
          </p:cNvPr>
          <p:cNvSpPr/>
          <p:nvPr/>
        </p:nvSpPr>
        <p:spPr>
          <a:xfrm rot="5400000">
            <a:off x="9458144" y="923745"/>
            <a:ext cx="1488707" cy="227212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8" name="Rechthoek 17">
            <a:extLst>
              <a:ext uri="{FF2B5EF4-FFF2-40B4-BE49-F238E27FC236}">
                <a16:creationId xmlns:a16="http://schemas.microsoft.com/office/drawing/2014/main" id="{5302F06F-8B31-AD42-B596-70138E494A77}"/>
              </a:ext>
            </a:extLst>
          </p:cNvPr>
          <p:cNvSpPr/>
          <p:nvPr/>
        </p:nvSpPr>
        <p:spPr>
          <a:xfrm>
            <a:off x="9066433" y="1507887"/>
            <a:ext cx="2272127" cy="3284297"/>
          </a:xfrm>
          <a:prstGeom prst="rect">
            <a:avLst/>
          </a:prstGeom>
        </p:spPr>
        <p:txBody>
          <a:bodyPr wrap="square">
            <a:spAutoFit/>
          </a:bodyPr>
          <a:lstStyle/>
          <a:p>
            <a:pPr algn="ctr">
              <a:lnSpc>
                <a:spcPct val="150000"/>
              </a:lnSpc>
            </a:pPr>
            <a:r>
              <a:rPr lang="nl-NL" sz="2500" b="1" dirty="0" err="1">
                <a:solidFill>
                  <a:schemeClr val="bg1"/>
                </a:solidFill>
                <a:latin typeface="Arial" panose="020B0604020202020204" pitchFamily="34" charset="0"/>
                <a:cs typeface="Arial" panose="020B0604020202020204" pitchFamily="34" charset="0"/>
              </a:rPr>
              <a:t>Communities</a:t>
            </a:r>
            <a:r>
              <a:rPr lang="nl-NL" sz="2500" b="1" dirty="0">
                <a:solidFill>
                  <a:schemeClr val="bg1"/>
                </a:solidFill>
                <a:latin typeface="Arial" panose="020B0604020202020204" pitchFamily="34" charset="0"/>
                <a:cs typeface="Arial" panose="020B0604020202020204" pitchFamily="34" charset="0"/>
              </a:rPr>
              <a:t> </a:t>
            </a:r>
          </a:p>
          <a:p>
            <a:pPr algn="ctr">
              <a:lnSpc>
                <a:spcPct val="150000"/>
              </a:lnSpc>
            </a:pPr>
            <a:endParaRPr lang="nl-NL" b="1" dirty="0">
              <a:solidFill>
                <a:schemeClr val="bg1"/>
              </a:solidFill>
              <a:latin typeface="Arial" panose="020B0604020202020204" pitchFamily="34" charset="0"/>
              <a:cs typeface="Arial" panose="020B0604020202020204" pitchFamily="34" charset="0"/>
            </a:endParaRPr>
          </a:p>
          <a:p>
            <a:pPr algn="ctr">
              <a:lnSpc>
                <a:spcPct val="150000"/>
              </a:lnSpc>
            </a:pPr>
            <a:endParaRPr lang="nl-NL" sz="1000" b="1" dirty="0">
              <a:solidFill>
                <a:schemeClr val="bg1"/>
              </a:solidFill>
              <a:latin typeface="Arial" panose="020B0604020202020204" pitchFamily="34" charset="0"/>
              <a:cs typeface="Arial" panose="020B0604020202020204" pitchFamily="34" charset="0"/>
            </a:endParaRPr>
          </a:p>
          <a:p>
            <a:pPr algn="ctr">
              <a:lnSpc>
                <a:spcPct val="150000"/>
              </a:lnSpc>
            </a:pPr>
            <a:r>
              <a:rPr lang="nl-NL" sz="2200" b="1" dirty="0">
                <a:solidFill>
                  <a:schemeClr val="bg1"/>
                </a:solidFill>
                <a:latin typeface="Arial" panose="020B0604020202020204" pitchFamily="34" charset="0"/>
                <a:cs typeface="Arial" panose="020B0604020202020204" pitchFamily="34" charset="0"/>
              </a:rPr>
              <a:t>gericht op </a:t>
            </a:r>
            <a:r>
              <a:rPr lang="nl-NL" sz="2200" b="1" dirty="0" err="1">
                <a:solidFill>
                  <a:schemeClr val="bg1"/>
                </a:solidFill>
                <a:latin typeface="Arial" panose="020B0604020202020204" pitchFamily="34" charset="0"/>
                <a:cs typeface="Arial" panose="020B0604020202020204" pitchFamily="34" charset="0"/>
              </a:rPr>
              <a:t>kennisontwik</a:t>
            </a:r>
            <a:r>
              <a:rPr lang="nl-NL" sz="2200" b="1" dirty="0">
                <a:solidFill>
                  <a:schemeClr val="bg1"/>
                </a:solidFill>
                <a:latin typeface="Arial" panose="020B0604020202020204" pitchFamily="34" charset="0"/>
                <a:cs typeface="Arial" panose="020B0604020202020204" pitchFamily="34" charset="0"/>
              </a:rPr>
              <a:t>-</a:t>
            </a:r>
          </a:p>
          <a:p>
            <a:pPr algn="ctr">
              <a:lnSpc>
                <a:spcPct val="150000"/>
              </a:lnSpc>
            </a:pPr>
            <a:r>
              <a:rPr lang="nl-NL" sz="2200" b="1" dirty="0" err="1">
                <a:solidFill>
                  <a:schemeClr val="bg1"/>
                </a:solidFill>
                <a:latin typeface="Arial" panose="020B0604020202020204" pitchFamily="34" charset="0"/>
                <a:cs typeface="Arial" panose="020B0604020202020204" pitchFamily="34" charset="0"/>
              </a:rPr>
              <a:t>keling</a:t>
            </a:r>
            <a:r>
              <a:rPr lang="nl-NL" sz="2200" b="1" dirty="0">
                <a:solidFill>
                  <a:schemeClr val="bg1"/>
                </a:solidFill>
                <a:latin typeface="Arial" panose="020B0604020202020204" pitchFamily="34" charset="0"/>
                <a:cs typeface="Arial" panose="020B0604020202020204" pitchFamily="34" charset="0"/>
              </a:rPr>
              <a:t> individuele lid</a:t>
            </a:r>
          </a:p>
        </p:txBody>
      </p:sp>
    </p:spTree>
    <p:extLst>
      <p:ext uri="{BB962C8B-B14F-4D97-AF65-F5344CB8AC3E}">
        <p14:creationId xmlns:p14="http://schemas.microsoft.com/office/powerpoint/2010/main" val="2401623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6BCDB9A8-E4ED-3A4F-B816-43D7C2AA204A}"/>
              </a:ext>
            </a:extLst>
          </p:cNvPr>
          <p:cNvSpPr txBox="1">
            <a:spLocks/>
          </p:cNvSpPr>
          <p:nvPr/>
        </p:nvSpPr>
        <p:spPr>
          <a:xfrm>
            <a:off x="838200" y="365125"/>
            <a:ext cx="10515600" cy="1372235"/>
          </a:xfrm>
          <a:prstGeom prst="rect">
            <a:avLst/>
          </a:prstGeom>
        </p:spPr>
        <p:txBody>
          <a:bodyPr>
            <a:no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nl-NL" sz="4000" b="1" dirty="0">
                <a:solidFill>
                  <a:schemeClr val="bg1"/>
                </a:solidFill>
              </a:rPr>
              <a:t>Structuur ledenorganisatie: van ledengroepen naar </a:t>
            </a:r>
            <a:r>
              <a:rPr lang="nl-NL" sz="4000" b="1" dirty="0" err="1">
                <a:solidFill>
                  <a:schemeClr val="bg1"/>
                </a:solidFill>
              </a:rPr>
              <a:t>faculties</a:t>
            </a:r>
            <a:r>
              <a:rPr lang="nl-NL" sz="4000" b="1" dirty="0">
                <a:solidFill>
                  <a:schemeClr val="bg1"/>
                </a:solidFill>
              </a:rPr>
              <a:t> (vakgroepen)</a:t>
            </a:r>
          </a:p>
        </p:txBody>
      </p:sp>
      <p:sp>
        <p:nvSpPr>
          <p:cNvPr id="7" name="Tijdelijke aanduiding voor inhoud 2">
            <a:extLst>
              <a:ext uri="{FF2B5EF4-FFF2-40B4-BE49-F238E27FC236}">
                <a16:creationId xmlns:a16="http://schemas.microsoft.com/office/drawing/2014/main" id="{9322D1CA-E7E4-AE4B-9D7B-8367AFDB25C1}"/>
              </a:ext>
            </a:extLst>
          </p:cNvPr>
          <p:cNvSpPr txBox="1">
            <a:spLocks/>
          </p:cNvSpPr>
          <p:nvPr/>
        </p:nvSpPr>
        <p:spPr>
          <a:xfrm>
            <a:off x="1069848" y="1847850"/>
            <a:ext cx="3980688" cy="3629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500" b="1" dirty="0">
                <a:solidFill>
                  <a:schemeClr val="tx1">
                    <a:lumMod val="65000"/>
                    <a:lumOff val="35000"/>
                  </a:schemeClr>
                </a:solidFill>
              </a:rPr>
              <a:t>Kenmerken</a:t>
            </a:r>
          </a:p>
          <a:p>
            <a:r>
              <a:rPr lang="nl-NL" sz="2000" dirty="0">
                <a:solidFill>
                  <a:schemeClr val="bg1"/>
                </a:solidFill>
              </a:rPr>
              <a:t>Platform voor beroepsontwikkeling ingesteld door bestuur</a:t>
            </a:r>
          </a:p>
          <a:p>
            <a:r>
              <a:rPr lang="nl-NL" sz="2000" dirty="0">
                <a:solidFill>
                  <a:schemeClr val="bg1"/>
                </a:solidFill>
              </a:rPr>
              <a:t>Ingedeeld naar aard van werkzaamheden en niet naar dienstverband</a:t>
            </a:r>
          </a:p>
          <a:p>
            <a:r>
              <a:rPr lang="nl-NL" sz="2000" dirty="0">
                <a:solidFill>
                  <a:schemeClr val="bg1"/>
                </a:solidFill>
              </a:rPr>
              <a:t>Brug tussen wet- en regelgeving en </a:t>
            </a:r>
            <a:r>
              <a:rPr lang="nl-NL" sz="2000" dirty="0" err="1">
                <a:solidFill>
                  <a:schemeClr val="bg1"/>
                </a:solidFill>
              </a:rPr>
              <a:t>vaktechniek</a:t>
            </a:r>
            <a:r>
              <a:rPr lang="nl-NL" sz="2000" dirty="0">
                <a:solidFill>
                  <a:schemeClr val="bg1"/>
                </a:solidFill>
              </a:rPr>
              <a:t> én beroepspraktijk</a:t>
            </a:r>
          </a:p>
          <a:p>
            <a:pPr marL="0" indent="0">
              <a:buFont typeface="Arial" panose="020B0604020202020204" pitchFamily="34" charset="0"/>
              <a:buNone/>
            </a:pPr>
            <a:endParaRPr lang="nl-NL" sz="2000" b="1" dirty="0">
              <a:solidFill>
                <a:schemeClr val="bg1"/>
              </a:solidFill>
            </a:endParaRPr>
          </a:p>
        </p:txBody>
      </p:sp>
      <p:sp>
        <p:nvSpPr>
          <p:cNvPr id="10" name="Tijdelijke aanduiding voor inhoud 2">
            <a:extLst>
              <a:ext uri="{FF2B5EF4-FFF2-40B4-BE49-F238E27FC236}">
                <a16:creationId xmlns:a16="http://schemas.microsoft.com/office/drawing/2014/main" id="{279838B5-13A4-D749-BB7B-D70585CE8445}"/>
              </a:ext>
            </a:extLst>
          </p:cNvPr>
          <p:cNvSpPr txBox="1">
            <a:spLocks/>
          </p:cNvSpPr>
          <p:nvPr/>
        </p:nvSpPr>
        <p:spPr>
          <a:xfrm>
            <a:off x="5858256" y="1847850"/>
            <a:ext cx="3980688" cy="3629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500" b="1" dirty="0">
                <a:solidFill>
                  <a:schemeClr val="tx1">
                    <a:lumMod val="65000"/>
                    <a:lumOff val="35000"/>
                  </a:schemeClr>
                </a:solidFill>
              </a:rPr>
              <a:t>Indeling </a:t>
            </a:r>
            <a:r>
              <a:rPr lang="nl-NL" sz="2500" b="1" dirty="0" err="1">
                <a:solidFill>
                  <a:schemeClr val="tx1">
                    <a:lumMod val="65000"/>
                    <a:lumOff val="35000"/>
                  </a:schemeClr>
                </a:solidFill>
              </a:rPr>
              <a:t>faculties</a:t>
            </a:r>
            <a:endParaRPr lang="nl-NL" sz="2500" dirty="0">
              <a:solidFill>
                <a:schemeClr val="tx1">
                  <a:lumMod val="65000"/>
                  <a:lumOff val="35000"/>
                </a:schemeClr>
              </a:solidFill>
            </a:endParaRPr>
          </a:p>
          <a:p>
            <a:pPr marL="457200" indent="-457200">
              <a:buFont typeface="+mj-lt"/>
              <a:buAutoNum type="arabicPeriod"/>
            </a:pPr>
            <a:r>
              <a:rPr lang="nl-NL" sz="2000" dirty="0">
                <a:solidFill>
                  <a:schemeClr val="bg1"/>
                </a:solidFill>
              </a:rPr>
              <a:t>Ethiek</a:t>
            </a:r>
          </a:p>
          <a:p>
            <a:pPr marL="457200" indent="-457200">
              <a:buFont typeface="+mj-lt"/>
              <a:buAutoNum type="arabicPeriod"/>
            </a:pPr>
            <a:r>
              <a:rPr lang="nl-NL" sz="2000" dirty="0">
                <a:solidFill>
                  <a:schemeClr val="bg1"/>
                </a:solidFill>
              </a:rPr>
              <a:t>Audit &amp; Assurance</a:t>
            </a:r>
          </a:p>
          <a:p>
            <a:pPr marL="457200" indent="-457200">
              <a:buFont typeface="+mj-lt"/>
              <a:buAutoNum type="arabicPeriod"/>
            </a:pPr>
            <a:r>
              <a:rPr lang="nl-NL" sz="2000" dirty="0">
                <a:solidFill>
                  <a:schemeClr val="bg1"/>
                </a:solidFill>
              </a:rPr>
              <a:t>Accounting &amp; Reporting</a:t>
            </a:r>
          </a:p>
          <a:p>
            <a:pPr marL="457200" indent="-457200">
              <a:buFont typeface="+mj-lt"/>
              <a:buAutoNum type="arabicPeriod"/>
            </a:pPr>
            <a:r>
              <a:rPr lang="nl-NL" sz="2000" dirty="0">
                <a:solidFill>
                  <a:schemeClr val="bg1"/>
                </a:solidFill>
              </a:rPr>
              <a:t>Business &amp; Management</a:t>
            </a:r>
          </a:p>
        </p:txBody>
      </p:sp>
      <p:cxnSp>
        <p:nvCxnSpPr>
          <p:cNvPr id="13" name="Rechte verbindingslijn 12">
            <a:extLst>
              <a:ext uri="{FF2B5EF4-FFF2-40B4-BE49-F238E27FC236}">
                <a16:creationId xmlns:a16="http://schemas.microsoft.com/office/drawing/2014/main" id="{0B1E6C96-4E6C-5848-B403-C8AFD14CE93E}"/>
              </a:ext>
            </a:extLst>
          </p:cNvPr>
          <p:cNvCxnSpPr>
            <a:cxnSpLocks/>
          </p:cNvCxnSpPr>
          <p:nvPr/>
        </p:nvCxnSpPr>
        <p:spPr>
          <a:xfrm>
            <a:off x="960120" y="1938528"/>
            <a:ext cx="0" cy="3273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3242506F-9EFA-7645-9D83-AD85A7E854B3}"/>
              </a:ext>
            </a:extLst>
          </p:cNvPr>
          <p:cNvCxnSpPr>
            <a:cxnSpLocks/>
          </p:cNvCxnSpPr>
          <p:nvPr/>
        </p:nvCxnSpPr>
        <p:spPr>
          <a:xfrm>
            <a:off x="5769864" y="1938528"/>
            <a:ext cx="0" cy="3273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39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337DC5C-74B9-3A4A-B6DD-1460513ECBCD}"/>
              </a:ext>
            </a:extLst>
          </p:cNvPr>
          <p:cNvSpPr txBox="1">
            <a:spLocks/>
          </p:cNvSpPr>
          <p:nvPr/>
        </p:nvSpPr>
        <p:spPr>
          <a:xfrm>
            <a:off x="838200" y="365125"/>
            <a:ext cx="10515600" cy="1180211"/>
          </a:xfrm>
          <a:prstGeom prst="rect">
            <a:avLst/>
          </a:prstGeom>
        </p:spPr>
        <p:txBody>
          <a:bodyPr>
            <a:no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nl-NL" sz="4000" b="1" dirty="0">
                <a:solidFill>
                  <a:schemeClr val="bg1"/>
                </a:solidFill>
              </a:rPr>
              <a:t>Structuur ledenorganisatie: </a:t>
            </a:r>
          </a:p>
          <a:p>
            <a:r>
              <a:rPr lang="nl-NL" sz="4000" b="1" dirty="0">
                <a:solidFill>
                  <a:schemeClr val="bg1"/>
                </a:solidFill>
              </a:rPr>
              <a:t>Inrichting </a:t>
            </a:r>
            <a:r>
              <a:rPr lang="nl-NL" sz="4000" b="1" dirty="0" err="1">
                <a:solidFill>
                  <a:schemeClr val="bg1"/>
                </a:solidFill>
              </a:rPr>
              <a:t>faculties</a:t>
            </a:r>
            <a:r>
              <a:rPr lang="nl-NL" sz="4000" b="1" dirty="0">
                <a:solidFill>
                  <a:schemeClr val="bg1"/>
                </a:solidFill>
              </a:rPr>
              <a:t> (vakgroepen)</a:t>
            </a:r>
          </a:p>
        </p:txBody>
      </p:sp>
      <p:sp>
        <p:nvSpPr>
          <p:cNvPr id="7" name="Tijdelijke aanduiding voor inhoud 2">
            <a:extLst>
              <a:ext uri="{FF2B5EF4-FFF2-40B4-BE49-F238E27FC236}">
                <a16:creationId xmlns:a16="http://schemas.microsoft.com/office/drawing/2014/main" id="{57BA3DB1-ED08-ED44-8B73-BDFB53C67B57}"/>
              </a:ext>
            </a:extLst>
          </p:cNvPr>
          <p:cNvSpPr txBox="1">
            <a:spLocks/>
          </p:cNvSpPr>
          <p:nvPr/>
        </p:nvSpPr>
        <p:spPr>
          <a:xfrm>
            <a:off x="838200" y="2034480"/>
            <a:ext cx="10515600" cy="3241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500" b="1" dirty="0">
                <a:solidFill>
                  <a:schemeClr val="bg1"/>
                </a:solidFill>
              </a:rPr>
              <a:t>Verplicht lidmaatschap faculty Ethiek en tenminste één andere</a:t>
            </a:r>
          </a:p>
          <a:p>
            <a:r>
              <a:rPr lang="nl-NL" sz="2500" b="1" dirty="0">
                <a:solidFill>
                  <a:schemeClr val="bg1"/>
                </a:solidFill>
              </a:rPr>
              <a:t>Elke faculty eigen, gekozen bestuur</a:t>
            </a:r>
          </a:p>
          <a:p>
            <a:r>
              <a:rPr lang="nl-NL" sz="2500" b="1" dirty="0">
                <a:solidFill>
                  <a:schemeClr val="bg1"/>
                </a:solidFill>
              </a:rPr>
              <a:t>Verantwoording aan eigen leden én NBA bestuur</a:t>
            </a:r>
          </a:p>
          <a:p>
            <a:r>
              <a:rPr lang="nl-NL" sz="2500" b="1" dirty="0">
                <a:solidFill>
                  <a:schemeClr val="bg1"/>
                </a:solidFill>
              </a:rPr>
              <a:t>Eigen faculty-reglement, vastgesteld door het bestuur</a:t>
            </a:r>
          </a:p>
          <a:p>
            <a:r>
              <a:rPr lang="nl-NL" sz="2500" b="1" dirty="0">
                <a:solidFill>
                  <a:schemeClr val="bg1"/>
                </a:solidFill>
              </a:rPr>
              <a:t>Ook niet-leden kunnen deelnemen; voorwaarden nog uit te werken</a:t>
            </a:r>
          </a:p>
        </p:txBody>
      </p:sp>
    </p:spTree>
    <p:extLst>
      <p:ext uri="{BB962C8B-B14F-4D97-AF65-F5344CB8AC3E}">
        <p14:creationId xmlns:p14="http://schemas.microsoft.com/office/powerpoint/2010/main" val="2246219981"/>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39345</TotalTime>
  <Words>1999</Words>
  <Application>Microsoft Office PowerPoint</Application>
  <PresentationFormat>Widescreen</PresentationFormat>
  <Paragraphs>259</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ＭＳ Ｐゴシック</vt:lpstr>
      <vt:lpstr>Arial</vt:lpstr>
      <vt:lpstr>Calibri</vt:lpstr>
      <vt:lpstr>PT Sans Narrow</vt:lpstr>
      <vt:lpstr>Wingdings</vt:lpstr>
      <vt:lpstr>Kantoorthema</vt:lpstr>
      <vt:lpstr>PowerPoint Presentation</vt:lpstr>
      <vt:lpstr>PowerPoint Presentation</vt:lpstr>
      <vt:lpstr>PowerPoint Presentation</vt:lpstr>
      <vt:lpstr>Transitie naar 3.0 </vt:lpstr>
      <vt:lpstr>Ontwerpcriteria NBA governance 3.0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Roadmap</dc:title>
  <dc:subject/>
  <dc:creator>Marc Altink</dc:creator>
  <cp:keywords/>
  <dc:description/>
  <cp:lastModifiedBy>Van der Vegte, Marco (NL - Amsterdam)</cp:lastModifiedBy>
  <cp:revision>513</cp:revision>
  <cp:lastPrinted>2018-11-09T09:47:15Z</cp:lastPrinted>
  <dcterms:created xsi:type="dcterms:W3CDTF">2018-05-14T06:41:04Z</dcterms:created>
  <dcterms:modified xsi:type="dcterms:W3CDTF">2018-12-18T08:18:03Z</dcterms:modified>
  <cp:category/>
</cp:coreProperties>
</file>